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7"/>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303" r:id="rId37"/>
    <p:sldId id="298" r:id="rId38"/>
    <p:sldId id="299" r:id="rId39"/>
    <p:sldId id="300" r:id="rId40"/>
    <p:sldId id="301" r:id="rId41"/>
    <p:sldId id="302" r:id="rId42"/>
    <p:sldId id="304" r:id="rId43"/>
    <p:sldId id="312" r:id="rId44"/>
    <p:sldId id="313" r:id="rId45"/>
    <p:sldId id="315" r:id="rId46"/>
    <p:sldId id="314" r:id="rId47"/>
    <p:sldId id="317" r:id="rId48"/>
    <p:sldId id="305" r:id="rId49"/>
    <p:sldId id="306" r:id="rId50"/>
    <p:sldId id="307" r:id="rId51"/>
    <p:sldId id="308" r:id="rId52"/>
    <p:sldId id="309" r:id="rId53"/>
    <p:sldId id="310" r:id="rId54"/>
    <p:sldId id="311" r:id="rId55"/>
    <p:sldId id="31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78"/>
    <p:restoredTop sz="94880" autoAdjust="0"/>
  </p:normalViewPr>
  <p:slideViewPr>
    <p:cSldViewPr snapToGrid="0" snapToObjects="1">
      <p:cViewPr varScale="1">
        <p:scale>
          <a:sx n="79" d="100"/>
          <a:sy n="79" d="100"/>
        </p:scale>
        <p:origin x="6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24-May-21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1</a:t>
            </a:fld>
            <a:endParaRPr lang="en-US"/>
          </a:p>
        </p:txBody>
      </p:sp>
    </p:spTree>
    <p:extLst>
      <p:ext uri="{BB962C8B-B14F-4D97-AF65-F5344CB8AC3E}">
        <p14:creationId xmlns:p14="http://schemas.microsoft.com/office/powerpoint/2010/main" val="1469560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2091154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37</a:t>
            </a:fld>
            <a:endParaRPr lang="en-US"/>
          </a:p>
        </p:txBody>
      </p:sp>
    </p:spTree>
    <p:extLst>
      <p:ext uri="{BB962C8B-B14F-4D97-AF65-F5344CB8AC3E}">
        <p14:creationId xmlns:p14="http://schemas.microsoft.com/office/powerpoint/2010/main" val="60035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24-May-21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24-May-21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24-May-21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24-May-21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24-May-21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24-May-21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24-May-21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24-May-21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24-May-21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24-May-21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24-May-21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24-May-21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24-May-21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https://developer.android.com/studio/debug/dev-options"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source.android.com/"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developer.android.com/training/constraint-layout"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hyperlink" Target="https://developer.android.com/"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developer.android.com/studio/index.html"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עיקריים בארכיטקטורת אנדרואיד</a:t>
            </a:r>
            <a:endParaRPr lang="en-US" sz="2800" dirty="0" smtClean="0"/>
          </a:p>
          <a:p>
            <a:pPr algn="r" rtl="1"/>
            <a:r>
              <a:rPr lang="he-IL" sz="2800" dirty="0" smtClean="0">
                <a:solidFill>
                  <a:prstClr val="white"/>
                </a:solidFill>
              </a:rPr>
              <a:t>מקורות ידע</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ה</a:t>
            </a:r>
            <a:r>
              <a:rPr lang="en-US" sz="4300" dirty="0" err="1" smtClean="0"/>
              <a:t>layout_width</a:t>
            </a:r>
            <a:r>
              <a:rPr lang="he-IL" sz="4300" dirty="0" smtClean="0"/>
              <a:t> ו </a:t>
            </a:r>
            <a:r>
              <a:rPr lang="en-US" sz="4300" dirty="0" err="1"/>
              <a:t>layout_height</a:t>
            </a:r>
            <a:r>
              <a:rPr lang="he-IL" sz="4300" dirty="0" smtClean="0"/>
              <a:t>. 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smtClean="0"/>
              <a:t>android</a:t>
            </a:r>
            <a:r>
              <a:rPr lang="en-US" sz="4300" dirty="0"/>
              <a:t>: </a:t>
            </a:r>
            <a:r>
              <a:rPr lang="en-US" sz="4300" dirty="0" err="1"/>
              <a:t>layout_width</a:t>
            </a:r>
            <a:r>
              <a:rPr lang="he-IL" sz="4300" dirty="0" smtClean="0"/>
              <a:t>. </a:t>
            </a:r>
            <a:r>
              <a:rPr lang="he-IL" sz="4300" dirty="0" smtClean="0"/>
              <a:t>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האפשריות 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normAutofit fontScale="92500" lnSpcReduction="10000"/>
          </a:bodyPr>
          <a:lstStyle/>
          <a:p>
            <a:pPr algn="r" rtl="1"/>
            <a:r>
              <a:rPr lang="he-IL" dirty="0" smtClean="0"/>
              <a:t>אנדרואיד היא מערכת הפעלה הבנויה על ליבלת </a:t>
            </a:r>
            <a:r>
              <a:rPr lang="en-US" dirty="0" err="1" smtClean="0"/>
              <a:t>linux</a:t>
            </a:r>
            <a:r>
              <a:rPr lang="he-IL" dirty="0" smtClean="0"/>
              <a:t> הפעיל </a:t>
            </a:r>
            <a:r>
              <a:rPr lang="he-IL" dirty="0" err="1" smtClean="0"/>
              <a:t>בסרטפונים</a:t>
            </a:r>
            <a:r>
              <a:rPr lang="he-IL" dirty="0" smtClean="0"/>
              <a:t>, טלוויזיות חכמות, שעונים חכמים, מכוניות ועוד.</a:t>
            </a:r>
            <a:r>
              <a:rPr lang="en-US" dirty="0" smtClean="0"/>
              <a:t> </a:t>
            </a:r>
          </a:p>
          <a:p>
            <a:pPr algn="r" rtl="1"/>
            <a:r>
              <a:rPr lang="he-IL" dirty="0" smtClean="0"/>
              <a:t>המערכת הפעלה היא  </a:t>
            </a:r>
            <a:r>
              <a:rPr lang="en-US" dirty="0" smtClean="0"/>
              <a:t>open source</a:t>
            </a:r>
            <a:r>
              <a:rPr lang="he-IL" dirty="0" smtClean="0"/>
              <a:t> וניתן לראות את קבצי המקור שלה בקישור הבא: </a:t>
            </a:r>
            <a:r>
              <a:rPr lang="en-US" dirty="0">
                <a:hlinkClick r:id="rId2"/>
              </a:rPr>
              <a:t>https://source.android.com</a:t>
            </a:r>
            <a:r>
              <a:rPr lang="en-US" dirty="0" smtClean="0">
                <a:hlinkClick r:id="rId2"/>
              </a:rPr>
              <a:t>/</a:t>
            </a:r>
            <a:endParaRPr lang="he-IL" dirty="0" smtClean="0"/>
          </a:p>
          <a:p>
            <a:pPr algn="r" rtl="1"/>
            <a:r>
              <a:rPr lang="he-IL" dirty="0" smtClean="0"/>
              <a:t>המערכת הפעלה בבעלות חברת גוגל מהווה בערך 70% מכלל מערכות ההפעלה </a:t>
            </a:r>
            <a:r>
              <a:rPr lang="he-IL" dirty="0" err="1" smtClean="0"/>
              <a:t>בסמרטפונים</a:t>
            </a:r>
            <a:r>
              <a:rPr lang="he-IL" dirty="0" smtClean="0"/>
              <a:t>.</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325220" y="3274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flipV="1">
            <a:off x="3674226" y="6050236"/>
            <a:ext cx="1379912"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46205" y="5919431"/>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smtClean="0">
                <a:solidFill>
                  <a:srgbClr val="FFE701"/>
                </a:solidFill>
              </a:rPr>
              <a:t>דיאלוגים</a:t>
            </a:r>
            <a:endParaRPr lang="he-IL" sz="3600" dirty="0">
              <a:solidFill>
                <a:srgbClr val="FFE701"/>
              </a:solidFill>
            </a:endParaRPr>
          </a:p>
        </p:txBody>
      </p:sp>
      <p:sp>
        <p:nvSpPr>
          <p:cNvPr id="6" name="Content Placeholder 2"/>
          <p:cNvSpPr>
            <a:spLocks noGrp="1"/>
          </p:cNvSpPr>
          <p:nvPr>
            <p:ph idx="1"/>
          </p:nvPr>
        </p:nvSpPr>
        <p:spPr>
          <a:xfrm>
            <a:off x="4494135" y="1754909"/>
            <a:ext cx="4963901" cy="4516581"/>
          </a:xfrm>
        </p:spPr>
        <p:txBody>
          <a:bodyPr>
            <a:noAutofit/>
          </a:bodyPr>
          <a:lstStyle/>
          <a:p>
            <a:pPr marL="0" indent="0" algn="r" defTabSz="1219170" rtl="1" eaLnBrk="1" latinLnBrk="0" hangingPunct="1">
              <a:spcBef>
                <a:spcPct val="20000"/>
              </a:spcBef>
              <a:buFont typeface="Arial" pitchFamily="34" charset="0"/>
              <a:buNone/>
            </a:pPr>
            <a:r>
              <a:rPr lang="he-IL" sz="1400" dirty="0" err="1" smtClean="0"/>
              <a:t>דיאולגים</a:t>
            </a:r>
            <a:r>
              <a:rPr lang="he-IL" sz="1400" dirty="0" smtClean="0"/>
              <a:t> זאת דרך שלנו לתקשר עם המשתמש ללא צורך המעבר למסך אחר. לרוב משתמשים בזה לדברים קטנים יחסית כמו הודעות שגיאה או </a:t>
            </a:r>
            <a:r>
              <a:rPr lang="he-IL" sz="1400" dirty="0" err="1" smtClean="0"/>
              <a:t>לוגין</a:t>
            </a:r>
            <a:r>
              <a:rPr lang="he-IL" sz="1400" dirty="0" smtClean="0"/>
              <a:t>.</a:t>
            </a:r>
          </a:p>
          <a:p>
            <a:pPr marL="0" indent="0" algn="r" defTabSz="1219170" rtl="1" eaLnBrk="1" latinLnBrk="0" hangingPunct="1">
              <a:spcBef>
                <a:spcPct val="20000"/>
              </a:spcBef>
              <a:buFont typeface="Arial" pitchFamily="34" charset="0"/>
              <a:buNone/>
            </a:pPr>
            <a:r>
              <a:rPr lang="he-IL" sz="1400" dirty="0" smtClean="0"/>
              <a:t>בדומה השתמשנו בדיאלוג מסוג </a:t>
            </a:r>
            <a:r>
              <a:rPr lang="en-US" sz="1400" dirty="0" err="1" smtClean="0"/>
              <a:t>AlertDialog</a:t>
            </a:r>
            <a:r>
              <a:rPr lang="he-IL" sz="1400" dirty="0" smtClean="0"/>
              <a:t>. זאת דיאלוג עם הרבה יכולות בסיסיות שלא צריך לעבוד קשה לממש אותם.  הוא מאד נוח שימוש ומשתמש ב</a:t>
            </a:r>
            <a:r>
              <a:rPr lang="en-US" sz="1400" dirty="0" smtClean="0"/>
              <a:t>builder design pattern</a:t>
            </a:r>
            <a:r>
              <a:rPr lang="he-IL" sz="1400" dirty="0" smtClean="0"/>
              <a:t> על מנת להקל על תהליך הבנייה שלו. ניתן להדיר לדיאלוג זה מספר מאפיינים כמו בדוגמה </a:t>
            </a:r>
            <a:r>
              <a:rPr lang="en-US" sz="1400" dirty="0" smtClean="0"/>
              <a:t>)</a:t>
            </a:r>
            <a:r>
              <a:rPr lang="he-IL" sz="1400" dirty="0" smtClean="0"/>
              <a:t>כותרת, הודעה, אייקון, וכפתורים). יש אפשרות להוסיף עוד זה הגדרות נוספות למשל עוד כפתורים (יש סה"כ 3 סוגים -  </a:t>
            </a:r>
            <a:r>
              <a:rPr lang="en-US" sz="1400" dirty="0" smtClean="0"/>
              <a:t>Positive, Negative, Neutral</a:t>
            </a:r>
            <a:r>
              <a:rPr lang="he-IL" sz="1400" dirty="0" smtClean="0"/>
              <a:t> אך השמות לא משפיעות על הפעולה אלא רק על המיקום של הכפתור. לכפתורים ניתן לספק </a:t>
            </a:r>
            <a:r>
              <a:rPr lang="en-US" sz="1400" dirty="0" smtClean="0"/>
              <a:t>click listener</a:t>
            </a:r>
            <a:r>
              <a:rPr lang="he-IL" sz="1400" dirty="0" smtClean="0"/>
              <a:t>, בדומה יש </a:t>
            </a:r>
            <a:r>
              <a:rPr lang="en-US" sz="1400" dirty="0" smtClean="0"/>
              <a:t>null</a:t>
            </a:r>
            <a:r>
              <a:rPr lang="he-IL" sz="1400" dirty="0" smtClean="0"/>
              <a:t> ולכן הוא פשוט סוגר את הדיאלוג) וניתן להוריד מההגדרות בדוגמה. יותר על כן, ניתן להגדיר קובץ XML חדש ולנפח אותו אל תוך הדיאלוג על מנת לייצור בעצמינו את התוכן בצורה חופשית כמו במסך. נשים לב שה</a:t>
            </a:r>
            <a:r>
              <a:rPr lang="en-US" sz="1400" dirty="0" smtClean="0"/>
              <a:t>Builder</a:t>
            </a:r>
            <a:r>
              <a:rPr lang="he-IL" sz="1400" dirty="0" smtClean="0"/>
              <a:t>, בדומה ל</a:t>
            </a:r>
            <a:r>
              <a:rPr lang="en-US" sz="1400" dirty="0" smtClean="0"/>
              <a:t>Toast</a:t>
            </a:r>
            <a:r>
              <a:rPr lang="he-IL" sz="1400" dirty="0" smtClean="0"/>
              <a:t> דורש פרמטר מסוג </a:t>
            </a:r>
            <a:r>
              <a:rPr lang="en-US" sz="1400" dirty="0" smtClean="0"/>
              <a:t>Context</a:t>
            </a:r>
            <a:r>
              <a:rPr lang="he-IL" sz="1400" dirty="0" smtClean="0"/>
              <a:t>.  דבר זה חוזר על עצמו האנדרואיד כי ה</a:t>
            </a:r>
            <a:r>
              <a:rPr lang="en-US" sz="1400" dirty="0" smtClean="0"/>
              <a:t>context</a:t>
            </a:r>
            <a:r>
              <a:rPr lang="he-IL" sz="1400" dirty="0" smtClean="0"/>
              <a:t> מספק הרבה מידע על הסביבה של האפליקציה. </a:t>
            </a:r>
          </a:p>
          <a:p>
            <a:pPr marL="0" indent="0" algn="r" defTabSz="1219170" rtl="1" eaLnBrk="1" latinLnBrk="0" hangingPunct="1">
              <a:spcBef>
                <a:spcPct val="20000"/>
              </a:spcBef>
              <a:buFont typeface="Arial" pitchFamily="34" charset="0"/>
              <a:buNone/>
            </a:pPr>
            <a:r>
              <a:rPr lang="he-IL" sz="1400" dirty="0" smtClean="0"/>
              <a:t>לאחר שרשות כל המתודות הרצויות קוראים ל</a:t>
            </a:r>
            <a:r>
              <a:rPr lang="en-US" sz="1400" dirty="0" smtClean="0"/>
              <a:t>create</a:t>
            </a:r>
            <a:r>
              <a:rPr lang="he-IL" sz="1400" dirty="0" smtClean="0"/>
              <a:t> על מנת לקבל חזרה אובייקט מסוג </a:t>
            </a:r>
            <a:r>
              <a:rPr lang="en-US" sz="1400" dirty="0" err="1" smtClean="0"/>
              <a:t>AlertDialog</a:t>
            </a:r>
            <a:r>
              <a:rPr lang="he-IL" sz="1400" dirty="0"/>
              <a:t> </a:t>
            </a:r>
            <a:r>
              <a:rPr lang="he-IL" sz="1400" dirty="0" smtClean="0"/>
              <a:t>ולבסוף מציגים אותו ע"י שימוש במתודה </a:t>
            </a:r>
            <a:r>
              <a:rPr lang="en-US" sz="1400" dirty="0" smtClean="0"/>
              <a:t>show</a:t>
            </a:r>
            <a:r>
              <a:rPr lang="he-IL" sz="140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 y="304494"/>
            <a:ext cx="4187599" cy="3514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3" y="3769997"/>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841" y="3769997"/>
            <a:ext cx="1467836" cy="2995513"/>
          </a:xfrm>
          <a:prstGeom prst="rect">
            <a:avLst/>
          </a:prstGeom>
        </p:spPr>
      </p:pic>
      <p:cxnSp>
        <p:nvCxnSpPr>
          <p:cNvPr id="9" name="Straight Arrow Connector 8"/>
          <p:cNvCxnSpPr/>
          <p:nvPr/>
        </p:nvCxnSpPr>
        <p:spPr>
          <a:xfrm>
            <a:off x="2014970" y="5177229"/>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314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p>
          <a:p>
            <a:pPr algn="r" rtl="1"/>
            <a:r>
              <a:rPr lang="en-US" dirty="0" smtClean="0"/>
              <a:t>Fragment</a:t>
            </a:r>
            <a:endParaRPr lang="he-IL" dirty="0" smtClean="0"/>
          </a:p>
          <a:p>
            <a:pPr algn="r" rtl="1"/>
            <a:r>
              <a:rPr lang="en-US" dirty="0" smtClean="0"/>
              <a:t>Service</a:t>
            </a:r>
          </a:p>
          <a:p>
            <a:pPr algn="r" rtl="1"/>
            <a:r>
              <a:rPr lang="en-US" dirty="0" smtClean="0"/>
              <a:t>Broadcast Receiver</a:t>
            </a:r>
          </a:p>
          <a:p>
            <a:pPr algn="r" rtl="1"/>
            <a:r>
              <a:rPr lang="en-US" dirty="0" smtClean="0"/>
              <a:t>Content </a:t>
            </a:r>
            <a:r>
              <a:rPr lang="he-IL" dirty="0" err="1" smtClean="0"/>
              <a:t>P</a:t>
            </a:r>
            <a:r>
              <a:rPr lang="en-US" dirty="0" err="1" smtClean="0"/>
              <a:t>rovider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dirty="0" smtClean="0"/>
              <a:t> שדיברנו עליו.</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normAutofit fontScale="70000" lnSpcReduction="20000"/>
          </a:bodyPr>
          <a:lstStyle/>
          <a:p>
            <a:pPr marL="0" indent="0" algn="r" rtl="1">
              <a:buNone/>
            </a:pPr>
            <a:r>
              <a:rPr lang="he-IL" dirty="0" smtClean="0"/>
              <a:t>כאשר יישם אנדרואיד נבנה הוא מקומפל לקבצי מסוג</a:t>
            </a:r>
            <a:r>
              <a:rPr lang="he-IL" dirty="0"/>
              <a:t> </a:t>
            </a:r>
            <a:r>
              <a:rPr lang="en-US" dirty="0" err="1" smtClean="0"/>
              <a:t>dex</a:t>
            </a:r>
            <a:r>
              <a:rPr lang="he-IL" dirty="0"/>
              <a:t> </a:t>
            </a:r>
            <a:r>
              <a:rPr lang="he-IL" dirty="0" smtClean="0"/>
              <a:t>(אשר גרסת </a:t>
            </a:r>
            <a:r>
              <a:rPr lang="en-US" dirty="0" smtClean="0"/>
              <a:t>bytecode</a:t>
            </a:r>
            <a:r>
              <a:rPr lang="he-IL" dirty="0" smtClean="0"/>
              <a:t> המתאים למכונה הוירטואלית שעליו רץ עפליקציות אנדרואיד – </a:t>
            </a:r>
            <a:r>
              <a:rPr lang="en-US" dirty="0" smtClean="0"/>
              <a:t>DVM</a:t>
            </a:r>
            <a:r>
              <a:rPr lang="he-IL" dirty="0" smtClean="0"/>
              <a:t>). וכאשר היישום נטען למכשיר מתרחש תהליך נוסף ע"י ה</a:t>
            </a:r>
            <a:r>
              <a:rPr lang="en-US" dirty="0" smtClean="0"/>
              <a:t>Android Runtime</a:t>
            </a:r>
            <a:r>
              <a:rPr lang="he-IL" dirty="0" smtClean="0"/>
              <a:t>. תהליך זה ממיר את קבצי ל</a:t>
            </a:r>
            <a:r>
              <a:rPr lang="en-US" dirty="0" err="1" smtClean="0"/>
              <a:t>dex</a:t>
            </a:r>
            <a:r>
              <a:rPr lang="he-IL" dirty="0"/>
              <a:t> </a:t>
            </a:r>
            <a:r>
              <a:rPr lang="he-IL" dirty="0" smtClean="0"/>
              <a:t>לקבצי הוראות ריצה נייטיבים על המערכת הפעל הנקרה </a:t>
            </a:r>
            <a:r>
              <a:rPr lang="en-US" dirty="0" smtClean="0"/>
              <a:t>ELF</a:t>
            </a:r>
            <a:r>
              <a:rPr lang="he-IL" dirty="0" smtClean="0"/>
              <a:t>) תהליך זה קורה בפעם הראשונה שנעטן האפליקצייה ב</a:t>
            </a:r>
            <a:r>
              <a:rPr lang="en-US" dirty="0" smtClean="0"/>
              <a:t>Android Runtime </a:t>
            </a:r>
            <a:r>
              <a:rPr lang="he-IL" dirty="0"/>
              <a:t> </a:t>
            </a:r>
            <a:r>
              <a:rPr lang="he-IL" dirty="0" smtClean="0"/>
              <a:t>ומאותו רגע קבצי ב</a:t>
            </a:r>
            <a:r>
              <a:rPr lang="en-US" dirty="0" smtClean="0"/>
              <a:t>ELF</a:t>
            </a:r>
            <a:r>
              <a:rPr lang="he-IL" dirty="0" smtClean="0"/>
              <a:t> נשמרים. כל טענה נוספת קוראת ישירות לקבצי ה</a:t>
            </a:r>
            <a:r>
              <a:rPr lang="en-US" dirty="0" smtClean="0"/>
              <a:t>ELF</a:t>
            </a:r>
            <a:r>
              <a:rPr lang="he-IL" dirty="0" smtClean="0"/>
              <a:t> ללא צורך בהמרה נוספת. לצורה זאת נראת </a:t>
            </a:r>
            <a:r>
              <a:rPr lang="en-US" dirty="0" smtClean="0"/>
              <a:t>Ahead of time compilation</a:t>
            </a:r>
            <a:endParaRPr lang="he-IL" dirty="0" smtClean="0"/>
          </a:p>
          <a:p>
            <a:pPr marL="0" indent="0" algn="r" rtl="1">
              <a:buNone/>
            </a:pPr>
            <a:r>
              <a:rPr lang="he-IL" dirty="0" smtClean="0"/>
              <a:t>זה בניגוד לטכנולוגיה קודמת </a:t>
            </a:r>
            <a:r>
              <a:rPr lang="he-IL" dirty="0" smtClean="0"/>
              <a:t>שאנדרואיד </a:t>
            </a:r>
            <a:r>
              <a:rPr lang="he-IL" dirty="0" smtClean="0"/>
              <a:t>השתמש בה שעשה קימפול בכל הרצה. </a:t>
            </a:r>
            <a:r>
              <a:rPr lang="he-IL" dirty="0"/>
              <a:t>לצורה זאת נראת </a:t>
            </a:r>
            <a:r>
              <a:rPr lang="en-US" dirty="0" smtClean="0"/>
              <a:t>Just in </a:t>
            </a:r>
            <a:r>
              <a:rPr lang="en-US" dirty="0"/>
              <a:t>time </a:t>
            </a:r>
            <a:r>
              <a:rPr lang="en-US" dirty="0" smtClean="0"/>
              <a:t>compilation</a:t>
            </a:r>
            <a:endParaRPr lang="he-IL" dirty="0"/>
          </a:p>
          <a:p>
            <a:pPr marL="0" indent="0" algn="r" rtl="1">
              <a:buNone/>
            </a:pP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740727" y="1852654"/>
            <a:ext cx="4798554" cy="2114591"/>
          </a:xfrm>
        </p:spPr>
        <p:txBody>
          <a:bodyPr>
            <a:normAutofit fontScale="55000" lnSpcReduction="20000"/>
          </a:bodyPr>
          <a:lstStyle/>
          <a:p>
            <a:pPr marL="0" indent="0" algn="r" rtl="1">
              <a:buNone/>
            </a:pPr>
            <a:r>
              <a:rPr lang="en-US" dirty="0"/>
              <a:t>  </a:t>
            </a:r>
            <a:r>
              <a:rPr lang="he-IL" dirty="0" smtClean="0"/>
              <a:t>תקשורת בין </a:t>
            </a:r>
            <a:r>
              <a:rPr lang="en-US" dirty="0" smtClean="0"/>
              <a:t>Activities</a:t>
            </a:r>
            <a:r>
              <a:rPr lang="he-IL" dirty="0" smtClean="0"/>
              <a:t>:</a:t>
            </a:r>
            <a:endParaRPr lang="en-US" dirty="0" smtClean="0"/>
          </a:p>
          <a:p>
            <a:pPr marL="0" indent="0" algn="r" rtl="1">
              <a:buNone/>
            </a:pPr>
            <a:r>
              <a:rPr lang="en-US" dirty="0" smtClean="0"/>
              <a:t> </a:t>
            </a:r>
            <a:r>
              <a:rPr lang="he-IL" dirty="0" smtClean="0"/>
              <a:t>נשתמש ב</a:t>
            </a:r>
            <a:r>
              <a:rPr lang="en-US" dirty="0" smtClean="0"/>
              <a:t>Intent</a:t>
            </a:r>
            <a:r>
              <a:rPr lang="he-IL" dirty="0"/>
              <a:t> </a:t>
            </a:r>
            <a:r>
              <a:rPr lang="he-IL" dirty="0" smtClean="0"/>
              <a:t>על מנת לתקשר ולעבור בין שתי </a:t>
            </a:r>
            <a:r>
              <a:rPr lang="en-US" dirty="0" err="1" smtClean="0"/>
              <a:t>Activies</a:t>
            </a:r>
            <a:r>
              <a:rPr lang="he-IL" dirty="0" smtClean="0"/>
              <a:t>. </a:t>
            </a:r>
            <a:r>
              <a:rPr lang="en-US" dirty="0" smtClean="0"/>
              <a:t>Intent</a:t>
            </a:r>
            <a:r>
              <a:rPr lang="he-IL" dirty="0" smtClean="0"/>
              <a:t> יכול להיות אחד משני סוגים: </a:t>
            </a:r>
            <a:r>
              <a:rPr lang="en-US" dirty="0" smtClean="0"/>
              <a:t>Explicit</a:t>
            </a:r>
            <a:r>
              <a:rPr lang="he-IL" dirty="0" smtClean="0"/>
              <a:t> או </a:t>
            </a:r>
            <a:r>
              <a:rPr lang="en-US" dirty="0" smtClean="0"/>
              <a:t>Implicit</a:t>
            </a:r>
            <a:r>
              <a:rPr lang="he-IL" dirty="0" smtClean="0"/>
              <a:t>. כרגע נראה את גרסת ה</a:t>
            </a:r>
            <a:r>
              <a:rPr lang="en-US" dirty="0" smtClean="0"/>
              <a:t>Explicit</a:t>
            </a:r>
            <a:r>
              <a:rPr lang="he-IL" dirty="0" smtClean="0"/>
              <a:t> שלרוב בשימוש בתוך אותה אפליקציה. להלן דוגמה בו לא מועבר מידה בין ה</a:t>
            </a:r>
            <a:r>
              <a:rPr lang="en-US" dirty="0" err="1" smtClean="0"/>
              <a:t>Activties</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5" y="3967245"/>
            <a:ext cx="3751150" cy="17926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83" y="3707415"/>
            <a:ext cx="3831593" cy="2237426"/>
          </a:xfrm>
          <a:prstGeom prst="rect">
            <a:avLst/>
          </a:prstGeom>
        </p:spPr>
      </p:pic>
      <p:sp>
        <p:nvSpPr>
          <p:cNvPr id="8" name="Content Placeholder 2"/>
          <p:cNvSpPr txBox="1">
            <a:spLocks/>
          </p:cNvSpPr>
          <p:nvPr/>
        </p:nvSpPr>
        <p:spPr>
          <a:xfrm>
            <a:off x="1116781" y="5944841"/>
            <a:ext cx="7940660" cy="96481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defTabSz="1219170" rtl="1" eaLnBrk="1" latinLnBrk="0" hangingPunct="1">
              <a:spcBef>
                <a:spcPct val="20000"/>
              </a:spcBef>
              <a:buFont typeface="Arial" pitchFamily="34" charset="0"/>
              <a:buNone/>
            </a:pPr>
            <a:r>
              <a:rPr lang="he-IL" dirty="0" smtClean="0"/>
              <a:t>ה</a:t>
            </a:r>
            <a:r>
              <a:rPr lang="en-US" dirty="0" err="1" smtClean="0"/>
              <a:t>ActivityMain</a:t>
            </a:r>
            <a:r>
              <a:rPr lang="he-IL" dirty="0" smtClean="0"/>
              <a:t> יוצר </a:t>
            </a:r>
            <a:r>
              <a:rPr lang="en-US" dirty="0" smtClean="0"/>
              <a:t>Intent</a:t>
            </a:r>
            <a:r>
              <a:rPr lang="he-IL" dirty="0" smtClean="0"/>
              <a:t> כאשר לוחצים על כפתור. ה</a:t>
            </a:r>
            <a:r>
              <a:rPr lang="en-US" dirty="0" smtClean="0"/>
              <a:t>Intent</a:t>
            </a:r>
            <a:r>
              <a:rPr lang="he-IL" dirty="0" smtClean="0"/>
              <a:t> הוא </a:t>
            </a:r>
            <a:r>
              <a:rPr lang="en-US" dirty="0" smtClean="0"/>
              <a:t>explicit</a:t>
            </a:r>
            <a:r>
              <a:rPr lang="he-IL" dirty="0" smtClean="0"/>
              <a:t> כי ניתן לו בדיוק איזה מחלקה הוא צריך. במקרה זה</a:t>
            </a:r>
            <a:r>
              <a:rPr lang="en-US" dirty="0" smtClean="0"/>
              <a:t> </a:t>
            </a:r>
            <a:r>
              <a:rPr lang="he-IL" dirty="0" smtClean="0"/>
              <a:t>המחלקה של </a:t>
            </a:r>
            <a:r>
              <a:rPr lang="en-US" dirty="0" err="1" smtClean="0"/>
              <a:t>SecondActivity</a:t>
            </a:r>
            <a:r>
              <a:rPr lang="he-IL" dirty="0" smtClean="0"/>
              <a:t>. לבסוף מבצעים את המעבר ע"י שימוש במתודה </a:t>
            </a:r>
            <a:r>
              <a:rPr lang="en-US" dirty="0" err="1" smtClean="0"/>
              <a:t>startActivity</a:t>
            </a:r>
            <a:r>
              <a:rPr lang="he-IL" dirty="0" smtClean="0"/>
              <a:t> המקבלת את ה</a:t>
            </a:r>
            <a:r>
              <a:rPr lang="en-US" dirty="0" smtClean="0"/>
              <a:t>intent</a:t>
            </a:r>
            <a:r>
              <a:rPr lang="he-IL" dirty="0" smtClean="0"/>
              <a:t> כפרמטר.</a:t>
            </a:r>
          </a:p>
        </p:txBody>
      </p:sp>
      <p:cxnSp>
        <p:nvCxnSpPr>
          <p:cNvPr id="9" name="Straight Arrow Connector 8"/>
          <p:cNvCxnSpPr/>
          <p:nvPr/>
        </p:nvCxnSpPr>
        <p:spPr>
          <a:xfrm>
            <a:off x="4788130" y="4863565"/>
            <a:ext cx="7647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98" y="1470891"/>
            <a:ext cx="3230308" cy="2019408"/>
          </a:xfrm>
          <a:prstGeom prst="rect">
            <a:avLst/>
          </a:prstGeom>
        </p:spPr>
      </p:pic>
      <p:cxnSp>
        <p:nvCxnSpPr>
          <p:cNvPr id="16" name="Straight Connector 15"/>
          <p:cNvCxnSpPr/>
          <p:nvPr/>
        </p:nvCxnSpPr>
        <p:spPr>
          <a:xfrm flipV="1">
            <a:off x="2302625" y="1729819"/>
            <a:ext cx="1097281" cy="12041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2918" y="1397051"/>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שני ה</a:t>
            </a:r>
            <a:r>
              <a:rPr lang="en-US" sz="1100" dirty="0" smtClean="0">
                <a:solidFill>
                  <a:schemeClr val="bg1"/>
                </a:solidFill>
              </a:rPr>
              <a:t>Activities</a:t>
            </a:r>
            <a:r>
              <a:rPr lang="he-IL" sz="1100" dirty="0">
                <a:solidFill>
                  <a:schemeClr val="bg1"/>
                </a:solidFill>
              </a:rPr>
              <a:t> </a:t>
            </a:r>
            <a:r>
              <a:rPr lang="he-IL" sz="1100" dirty="0" smtClean="0">
                <a:solidFill>
                  <a:schemeClr val="bg1"/>
                </a:solidFill>
              </a:rPr>
              <a:t>מוצהרות ב</a:t>
            </a:r>
            <a:r>
              <a:rPr lang="en-US" sz="1100" dirty="0" smtClean="0">
                <a:solidFill>
                  <a:schemeClr val="bg1"/>
                </a:solidFill>
              </a:rPr>
              <a:t>Manifest</a:t>
            </a:r>
            <a:endParaRPr lang="en-US" sz="1100" dirty="0">
              <a:solidFill>
                <a:schemeClr val="bg1"/>
              </a:solidFill>
            </a:endParaRPr>
          </a:p>
        </p:txBody>
      </p: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199506" y="1737360"/>
            <a:ext cx="9360130" cy="1867563"/>
          </a:xfrm>
        </p:spPr>
        <p:txBody>
          <a:bodyPr>
            <a:noAutofit/>
          </a:bodyPr>
          <a:lstStyle/>
          <a:p>
            <a:pPr marL="0" indent="0" algn="r" rtl="1">
              <a:buNone/>
            </a:pPr>
            <a:r>
              <a:rPr lang="he-IL" sz="1100" dirty="0" smtClean="0"/>
              <a:t>בדוגמה מטה, אנו רואים מעברים שיש העברת מידע דו כיוונית.</a:t>
            </a:r>
          </a:p>
          <a:p>
            <a:pPr marL="0" indent="0" algn="r" rtl="1">
              <a:buNone/>
            </a:pPr>
            <a:r>
              <a:rPr lang="en-US" sz="1100" dirty="0" err="1" smtClean="0"/>
              <a:t>MainActivity</a:t>
            </a:r>
            <a:r>
              <a:rPr lang="he-IL" sz="1100" dirty="0" smtClean="0"/>
              <a:t> שוב יוצר </a:t>
            </a:r>
            <a:r>
              <a:rPr lang="en-US" sz="1100" dirty="0" smtClean="0"/>
              <a:t>intent</a:t>
            </a:r>
            <a:r>
              <a:rPr lang="he-IL" sz="1100" dirty="0"/>
              <a:t> </a:t>
            </a:r>
            <a:r>
              <a:rPr lang="he-IL" sz="1100" dirty="0" smtClean="0"/>
              <a:t>בלחיצת כפתור אבל הפעם הוא </a:t>
            </a:r>
            <a:r>
              <a:rPr lang="he-IL" sz="1100" dirty="0" err="1" smtClean="0"/>
              <a:t>משתשמ</a:t>
            </a:r>
            <a:r>
              <a:rPr lang="he-IL" sz="1100" dirty="0" smtClean="0"/>
              <a:t> במתודה </a:t>
            </a:r>
            <a:r>
              <a:rPr lang="en-US" sz="1100" dirty="0" err="1" smtClean="0"/>
              <a:t>putExtra</a:t>
            </a:r>
            <a:r>
              <a:rPr lang="he-IL" sz="1100" dirty="0" smtClean="0"/>
              <a:t> על מנת להוסיף מידע. זה עובד בצורה של </a:t>
            </a:r>
            <a:r>
              <a:rPr lang="en-US" sz="1100" dirty="0" smtClean="0"/>
              <a:t>key-value</a:t>
            </a:r>
            <a:r>
              <a:rPr lang="he-IL" sz="1100" dirty="0" smtClean="0"/>
              <a:t> כאשר ה</a:t>
            </a:r>
            <a:r>
              <a:rPr lang="en-US" sz="1100" dirty="0" smtClean="0"/>
              <a:t>key</a:t>
            </a:r>
            <a:r>
              <a:rPr lang="he-IL" sz="1100" dirty="0" smtClean="0"/>
              <a:t> ידוע ע"י ה</a:t>
            </a:r>
            <a:r>
              <a:rPr lang="en-US" sz="1100" dirty="0" smtClean="0"/>
              <a:t>Activ</a:t>
            </a:r>
            <a:r>
              <a:rPr lang="en-US" sz="1100" dirty="0"/>
              <a:t>i</a:t>
            </a:r>
            <a:r>
              <a:rPr lang="en-US" sz="1100" dirty="0" smtClean="0"/>
              <a:t>ty</a:t>
            </a:r>
            <a:r>
              <a:rPr lang="he-IL" sz="1100" dirty="0" smtClean="0"/>
              <a:t> השני.</a:t>
            </a:r>
            <a:r>
              <a:rPr lang="en-US" sz="1100" dirty="0" smtClean="0"/>
              <a:t> </a:t>
            </a:r>
            <a:r>
              <a:rPr lang="he-IL" sz="1100" dirty="0" smtClean="0"/>
              <a:t>בצד שני, </a:t>
            </a:r>
            <a:r>
              <a:rPr lang="en-US" sz="1100" dirty="0" err="1" smtClean="0"/>
              <a:t>SecondActivity</a:t>
            </a:r>
            <a:r>
              <a:rPr lang="he-IL" sz="1100" dirty="0"/>
              <a:t> </a:t>
            </a:r>
            <a:r>
              <a:rPr lang="he-IL" sz="1100" dirty="0" smtClean="0"/>
              <a:t>נגשת למידע זה ע"י קריאת קודם כל ל</a:t>
            </a:r>
            <a:r>
              <a:rPr lang="en-US" sz="1100" dirty="0" err="1" smtClean="0"/>
              <a:t>getIntent</a:t>
            </a:r>
            <a:r>
              <a:rPr lang="he-IL" sz="1100" dirty="0" smtClean="0"/>
              <a:t>. תמיד יש </a:t>
            </a:r>
            <a:r>
              <a:rPr lang="en-US" sz="1100" dirty="0" smtClean="0"/>
              <a:t>Intent</a:t>
            </a:r>
            <a:r>
              <a:rPr lang="he-IL" sz="1100" dirty="0" smtClean="0"/>
              <a:t> שהביא אותנו ל</a:t>
            </a:r>
            <a:r>
              <a:rPr lang="en-US" sz="1100" dirty="0" smtClean="0"/>
              <a:t>Activity</a:t>
            </a:r>
            <a:r>
              <a:rPr lang="he-IL" sz="1100" dirty="0" smtClean="0"/>
              <a:t> כלשהו (גם אם הופעל על ידינו וגם אם הופעל ע"י המערכת). המתודה </a:t>
            </a:r>
            <a:r>
              <a:rPr lang="en-US" sz="1100" dirty="0" err="1" smtClean="0"/>
              <a:t>getIntent</a:t>
            </a:r>
            <a:r>
              <a:rPr lang="he-IL" sz="1100" dirty="0" smtClean="0"/>
              <a:t> מחזירה את שמופיע של ה</a:t>
            </a:r>
            <a:r>
              <a:rPr lang="en-US" sz="1100" dirty="0" smtClean="0"/>
              <a:t>intent</a:t>
            </a:r>
            <a:r>
              <a:rPr lang="he-IL" sz="1100" dirty="0" smtClean="0"/>
              <a:t> הזה. מתוך ה</a:t>
            </a:r>
            <a:r>
              <a:rPr lang="en-US" sz="1100" dirty="0" smtClean="0"/>
              <a:t>intent</a:t>
            </a:r>
            <a:r>
              <a:rPr lang="he-IL" sz="1100" dirty="0"/>
              <a:t> </a:t>
            </a:r>
            <a:r>
              <a:rPr lang="he-IL" sz="1100" dirty="0" smtClean="0"/>
              <a:t>ניתן לגשת ל </a:t>
            </a:r>
            <a:r>
              <a:rPr lang="en-US" sz="1100" dirty="0" err="1" smtClean="0"/>
              <a:t>getExtra</a:t>
            </a:r>
            <a:r>
              <a:rPr lang="he-IL" sz="1100" dirty="0" smtClean="0"/>
              <a:t>. אין מתודה </a:t>
            </a:r>
            <a:r>
              <a:rPr lang="en-US" sz="1100" dirty="0" err="1" smtClean="0"/>
              <a:t>getExtra</a:t>
            </a:r>
            <a:r>
              <a:rPr lang="he-IL" sz="1100" dirty="0" smtClean="0"/>
              <a:t> עצמה אלה הרבה מתודות בסגנון זה עם טיפוסים שונים. ע"י שימוש באותו </a:t>
            </a:r>
            <a:r>
              <a:rPr lang="en-US" sz="1100" dirty="0" smtClean="0"/>
              <a:t>key</a:t>
            </a:r>
            <a:r>
              <a:rPr lang="he-IL" sz="1100" dirty="0" smtClean="0"/>
              <a:t> כמו השולח, ניתן לגשת למידע שהועבר בתוך ה</a:t>
            </a:r>
            <a:r>
              <a:rPr lang="en-US" sz="1100" dirty="0" smtClean="0"/>
              <a:t>intent</a:t>
            </a:r>
            <a:r>
              <a:rPr lang="he-IL" sz="1100" dirty="0" smtClean="0"/>
              <a:t>. במקרה זה</a:t>
            </a:r>
            <a:r>
              <a:rPr lang="en-US" sz="1100" dirty="0"/>
              <a:t> </a:t>
            </a:r>
            <a:r>
              <a:rPr lang="he-IL" sz="1100" dirty="0" smtClean="0"/>
              <a:t> </a:t>
            </a:r>
            <a:r>
              <a:rPr lang="en-US" sz="1100" dirty="0" err="1" smtClean="0"/>
              <a:t>SecondActivity</a:t>
            </a:r>
            <a:r>
              <a:rPr lang="he-IL" sz="1100" dirty="0" smtClean="0"/>
              <a:t> אז </a:t>
            </a:r>
            <a:r>
              <a:rPr lang="he-IL" sz="1100" dirty="0" err="1" smtClean="0"/>
              <a:t>מכינסה</a:t>
            </a:r>
            <a:r>
              <a:rPr lang="he-IL" sz="1100" dirty="0" smtClean="0"/>
              <a:t> את זה לטקסט על המסך. </a:t>
            </a:r>
          </a:p>
          <a:p>
            <a:pPr marL="0" indent="0" algn="r" rtl="1">
              <a:buNone/>
            </a:pPr>
            <a:r>
              <a:rPr lang="he-IL" sz="1100" dirty="0" smtClean="0"/>
              <a:t>הכיוון השני התחיל מזה ש </a:t>
            </a:r>
            <a:r>
              <a:rPr lang="he-IL" sz="1100" dirty="0" err="1" smtClean="0"/>
              <a:t>M</a:t>
            </a:r>
            <a:r>
              <a:rPr lang="en-US" sz="1100" dirty="0" err="1" smtClean="0"/>
              <a:t>ainActivity</a:t>
            </a:r>
            <a:r>
              <a:rPr lang="he-IL" sz="1100" dirty="0"/>
              <a:t> </a:t>
            </a:r>
            <a:r>
              <a:rPr lang="he-IL" sz="1100" dirty="0" smtClean="0"/>
              <a:t>הפעיל את ה</a:t>
            </a:r>
            <a:r>
              <a:rPr lang="en-US" sz="1100" dirty="0" smtClean="0"/>
              <a:t>intent</a:t>
            </a:r>
            <a:r>
              <a:rPr lang="he-IL" sz="1100" dirty="0" smtClean="0"/>
              <a:t> עם המתודה</a:t>
            </a:r>
            <a:r>
              <a:rPr lang="he-IL" sz="1100" dirty="0"/>
              <a:t> </a:t>
            </a:r>
            <a:r>
              <a:rPr lang="en-US" sz="1100" dirty="0" err="1" smtClean="0"/>
              <a:t>startActivityForResult</a:t>
            </a:r>
            <a:r>
              <a:rPr lang="he-IL" sz="1100" dirty="0" smtClean="0"/>
              <a:t>. מתודה זו אינה קשורה לכיוון הראשון שכבר עברנו עליו. למטרה זו היינו יכולים להשתמש שוב ב</a:t>
            </a:r>
            <a:r>
              <a:rPr lang="en-US" sz="1100" dirty="0" err="1" smtClean="0"/>
              <a:t>startActivty</a:t>
            </a:r>
            <a:r>
              <a:rPr lang="he-IL" sz="1100" dirty="0" smtClean="0"/>
              <a:t> פשוט. </a:t>
            </a:r>
            <a:r>
              <a:rPr lang="en-US" sz="1100" dirty="0" err="1" smtClean="0"/>
              <a:t>startActivityForResult</a:t>
            </a:r>
            <a:r>
              <a:rPr lang="he-IL" sz="1100" dirty="0" smtClean="0"/>
              <a:t> נמצא בשימוש כאשר מצפים לקבל מידע חזרה. יחד עם ה</a:t>
            </a:r>
            <a:r>
              <a:rPr lang="en-US" sz="1100" dirty="0" smtClean="0"/>
              <a:t>intent</a:t>
            </a:r>
            <a:r>
              <a:rPr lang="he-IL" sz="1100" dirty="0" smtClean="0"/>
              <a:t> מועבר </a:t>
            </a:r>
            <a:r>
              <a:rPr lang="en-US" sz="1100" dirty="0" smtClean="0"/>
              <a:t>request code</a:t>
            </a:r>
            <a:r>
              <a:rPr lang="he-IL" sz="1100" dirty="0" smtClean="0"/>
              <a:t> זה מספר שלם המתפקד שמזהה הבקשה (כי יש מצב שיהיה יותר מאחד ונרצה להבדיל ביניהם בחזרה). אז ה</a:t>
            </a:r>
            <a:r>
              <a:rPr lang="en-US" sz="1100" dirty="0" err="1" smtClean="0"/>
              <a:t>SecondActivity</a:t>
            </a:r>
            <a:r>
              <a:rPr lang="he-IL" sz="1100" dirty="0"/>
              <a:t> </a:t>
            </a:r>
            <a:r>
              <a:rPr lang="he-IL" sz="1100" dirty="0" smtClean="0"/>
              <a:t>יש דריסה של המתודה </a:t>
            </a:r>
            <a:r>
              <a:rPr lang="en-US" sz="1100" dirty="0" smtClean="0"/>
              <a:t>finish</a:t>
            </a:r>
            <a:r>
              <a:rPr lang="he-IL" sz="1100" dirty="0" smtClean="0"/>
              <a:t>. מתודה זו נקראת כאשר רוצים להרוס את ה</a:t>
            </a:r>
            <a:r>
              <a:rPr lang="en-US" sz="1100" dirty="0" smtClean="0"/>
              <a:t>Activity</a:t>
            </a:r>
            <a:r>
              <a:rPr lang="he-IL" sz="1100" dirty="0" smtClean="0"/>
              <a:t>. פה, כאשר הורסים יוצרים </a:t>
            </a:r>
            <a:r>
              <a:rPr lang="en-US" sz="1100" dirty="0" smtClean="0"/>
              <a:t>intent</a:t>
            </a:r>
            <a:r>
              <a:rPr lang="he-IL" sz="1100" dirty="0" smtClean="0"/>
              <a:t> ואליו מכניסים מידע כמו מקודם אך הפעם מעבירים אותו במתודה </a:t>
            </a:r>
            <a:r>
              <a:rPr lang="en-US" sz="1100" dirty="0" err="1" smtClean="0"/>
              <a:t>setResult</a:t>
            </a:r>
            <a:r>
              <a:rPr lang="he-IL" sz="1100" dirty="0" smtClean="0"/>
              <a:t>. מתודה זו מגדירה אם הפעולה של ה </a:t>
            </a:r>
            <a:r>
              <a:rPr lang="en-US" sz="1100" dirty="0" smtClean="0"/>
              <a:t>intent</a:t>
            </a:r>
            <a:r>
              <a:rPr lang="he-IL" sz="1100" dirty="0" smtClean="0"/>
              <a:t> המקורי הצליח או לו. במקרה זה, קובע מגדרים שכן ע"י שימוש בקבוע </a:t>
            </a:r>
            <a:r>
              <a:rPr lang="en-US" sz="1100" dirty="0" smtClean="0"/>
              <a:t> RESULT_OK</a:t>
            </a:r>
            <a:r>
              <a:rPr lang="he-IL" sz="1100" dirty="0" smtClean="0"/>
              <a:t>. כאשר </a:t>
            </a:r>
            <a:r>
              <a:rPr lang="en-US" sz="1100" dirty="0" err="1" smtClean="0"/>
              <a:t>SecondActivty</a:t>
            </a:r>
            <a:r>
              <a:rPr lang="he-IL" sz="1100" dirty="0"/>
              <a:t> </a:t>
            </a:r>
            <a:r>
              <a:rPr lang="he-IL" sz="1100" dirty="0" smtClean="0"/>
              <a:t>נהרס וחוזרים ל</a:t>
            </a:r>
            <a:r>
              <a:rPr lang="en-US" sz="1100" dirty="0" err="1" smtClean="0"/>
              <a:t>MainActivity</a:t>
            </a:r>
            <a:r>
              <a:rPr lang="he-IL" sz="1100" dirty="0"/>
              <a:t> </a:t>
            </a:r>
            <a:r>
              <a:rPr lang="he-IL" sz="1100" dirty="0" smtClean="0"/>
              <a:t>עם </a:t>
            </a:r>
            <a:r>
              <a:rPr lang="en-US" sz="1100" dirty="0" err="1" smtClean="0"/>
              <a:t>resut</a:t>
            </a:r>
            <a:r>
              <a:rPr lang="he-IL" sz="1100" dirty="0"/>
              <a:t> </a:t>
            </a:r>
            <a:r>
              <a:rPr lang="he-IL" sz="1100" dirty="0" smtClean="0"/>
              <a:t>מופעלת המתודה </a:t>
            </a:r>
            <a:r>
              <a:rPr lang="en-US" sz="1100" dirty="0" err="1" smtClean="0"/>
              <a:t>onActivityResult</a:t>
            </a:r>
            <a:r>
              <a:rPr lang="he-IL" sz="1100" dirty="0"/>
              <a:t> </a:t>
            </a:r>
            <a:r>
              <a:rPr lang="he-IL" sz="1100" dirty="0" smtClean="0"/>
              <a:t>שמקבלת את </a:t>
            </a:r>
            <a:r>
              <a:rPr lang="en-US" sz="1100" dirty="0" smtClean="0"/>
              <a:t>request code</a:t>
            </a:r>
            <a:r>
              <a:rPr lang="he-IL" sz="1100" dirty="0" smtClean="0"/>
              <a:t> של המקשה שהחזיר תשובה, ה תוצאה ואת ה</a:t>
            </a:r>
            <a:r>
              <a:rPr lang="en-US" sz="1100" dirty="0" smtClean="0"/>
              <a:t>intent</a:t>
            </a:r>
            <a:r>
              <a:rPr lang="he-IL" sz="1100" dirty="0" smtClean="0"/>
              <a:t> המוחזר עם המידע ביפנים. במקרה זה, בודקים אם התקבל תשובה תקינה, ואם כן, מציגים ב</a:t>
            </a:r>
            <a:r>
              <a:rPr lang="en-US" sz="1100" dirty="0" smtClean="0"/>
              <a:t>Toast</a:t>
            </a:r>
            <a:r>
              <a:rPr lang="he-IL" sz="1100" dirty="0"/>
              <a:t> </a:t>
            </a:r>
            <a:r>
              <a:rPr lang="he-IL" sz="1100" dirty="0" smtClean="0"/>
              <a:t>את מה שהתקבל.</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902" y="3957632"/>
            <a:ext cx="3518394" cy="28184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51" y="3956348"/>
            <a:ext cx="3598837" cy="2819707"/>
          </a:xfrm>
          <a:prstGeom prst="rect">
            <a:avLst/>
          </a:prstGeom>
        </p:spPr>
      </p:pic>
      <p:cxnSp>
        <p:nvCxnSpPr>
          <p:cNvPr id="7" name="Straight Arrow Connector 6"/>
          <p:cNvCxnSpPr/>
          <p:nvPr/>
        </p:nvCxnSpPr>
        <p:spPr>
          <a:xfrm>
            <a:off x="3433156" y="5345084"/>
            <a:ext cx="2502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433156" y="6101542"/>
            <a:ext cx="2502132" cy="8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07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7500" lnSpcReduction="20000"/>
          </a:bodyPr>
          <a:lstStyle/>
          <a:p>
            <a:pPr marL="0" indent="0" algn="r" defTabSz="1219170" rtl="1" eaLnBrk="1" latinLnBrk="0" hangingPunct="1">
              <a:spcBef>
                <a:spcPct val="20000"/>
              </a:spcBef>
              <a:buFont typeface="Arial" pitchFamily="34" charset="0"/>
              <a:buNone/>
            </a:pPr>
            <a:r>
              <a:rPr lang="en-US" dirty="0" smtClean="0"/>
              <a:t>Fragments</a:t>
            </a:r>
            <a:r>
              <a:rPr lang="he-IL" dirty="0" smtClean="0"/>
              <a:t> הם רכיבי UI הדומים ל</a:t>
            </a:r>
            <a:r>
              <a:rPr lang="en-US" dirty="0" smtClean="0"/>
              <a:t>Activity </a:t>
            </a:r>
            <a:r>
              <a:rPr lang="he-IL" dirty="0" smtClean="0"/>
              <a:t>בכך שהם מתארים </a:t>
            </a:r>
            <a:r>
              <a:rPr lang="en-US" dirty="0" smtClean="0"/>
              <a:t>layout</a:t>
            </a:r>
            <a:r>
              <a:rPr lang="he-IL" dirty="0" smtClean="0"/>
              <a:t> שלם (של חלק ממסך או אפילו מסך שלם) אבל הם מציגים אופציות נוספות שלא היו רק עם ה</a:t>
            </a:r>
            <a:r>
              <a:rPr lang="en-US" dirty="0" smtClean="0"/>
              <a:t>Activities</a:t>
            </a:r>
            <a:r>
              <a:rPr lang="he-IL" dirty="0" smtClean="0"/>
              <a:t>. בעזרת ה</a:t>
            </a:r>
            <a:r>
              <a:rPr lang="en-US" dirty="0" smtClean="0"/>
              <a:t>fragments</a:t>
            </a:r>
            <a:r>
              <a:rPr lang="he-IL" dirty="0" smtClean="0"/>
              <a:t> אפר להגדיר רק חלק ממסך שיהיה אחראי על עצמו ושאולי חוזר על עצמו במספר מסכים </a:t>
            </a:r>
            <a:r>
              <a:rPr lang="he-IL" dirty="0" err="1" smtClean="0"/>
              <a:t>האפליקצייה</a:t>
            </a:r>
            <a:r>
              <a:rPr lang="he-IL" dirty="0" smtClean="0"/>
              <a:t>. עוד דבר זה שהם יכולים להחליף את הצורך ביותר מ</a:t>
            </a:r>
            <a:r>
              <a:rPr lang="en-US" dirty="0" smtClean="0"/>
              <a:t>Activity</a:t>
            </a:r>
            <a:r>
              <a:rPr lang="he-IL" dirty="0" smtClean="0"/>
              <a:t> אחד. אמרנו ש</a:t>
            </a:r>
            <a:r>
              <a:rPr lang="en-US" dirty="0" smtClean="0"/>
              <a:t>Activity</a:t>
            </a:r>
            <a:r>
              <a:rPr lang="he-IL" dirty="0"/>
              <a:t> </a:t>
            </a:r>
            <a:r>
              <a:rPr lang="he-IL" dirty="0" smtClean="0"/>
              <a:t>אמור להיות יחידה עצמאית אבל מה אם כן נדרש שכמה מסכים כן יהיו קשורים זה לזה בצורה לוגית סדרתית. אז במקום להשתמש בכמה </a:t>
            </a:r>
            <a:r>
              <a:rPr lang="en-US" dirty="0" err="1" smtClean="0"/>
              <a:t>activies</a:t>
            </a:r>
            <a:r>
              <a:rPr lang="he-IL" dirty="0" smtClean="0"/>
              <a:t> ניתן להשתמש ב</a:t>
            </a:r>
            <a:r>
              <a:rPr lang="en-US" dirty="0" smtClean="0"/>
              <a:t>activity</a:t>
            </a:r>
            <a:r>
              <a:rPr lang="he-IL" dirty="0" smtClean="0"/>
              <a:t> אחד שהתוכן שלו הוא </a:t>
            </a:r>
            <a:r>
              <a:rPr lang="en-US" dirty="0" smtClean="0"/>
              <a:t>fragments</a:t>
            </a:r>
            <a:r>
              <a:rPr lang="he-IL" dirty="0" smtClean="0"/>
              <a:t> מתחלפים. </a:t>
            </a:r>
          </a:p>
          <a:p>
            <a:pPr marL="0" indent="0" algn="r" defTabSz="1219170" rtl="1" eaLnBrk="1" latinLnBrk="0" hangingPunct="1">
              <a:spcBef>
                <a:spcPct val="20000"/>
              </a:spcBef>
              <a:buFont typeface="Arial" pitchFamily="34" charset="0"/>
              <a:buNone/>
            </a:pPr>
            <a:r>
              <a:rPr lang="he-IL" dirty="0" smtClean="0"/>
              <a:t>על מנת ליצור </a:t>
            </a:r>
            <a:r>
              <a:rPr lang="en-US" dirty="0" smtClean="0"/>
              <a:t>fragment</a:t>
            </a:r>
            <a:r>
              <a:rPr lang="he-IL" dirty="0" smtClean="0"/>
              <a:t> יש ליצור לו קובץ XML נלווה (ברוב המקרים) בדומה ל</a:t>
            </a:r>
            <a:r>
              <a:rPr lang="en-US" dirty="0" smtClean="0"/>
              <a:t>activity</a:t>
            </a:r>
            <a:r>
              <a:rPr lang="he-IL" dirty="0" smtClean="0"/>
              <a:t> ויש ליצור מחלקה היורשת ה</a:t>
            </a:r>
            <a:r>
              <a:rPr lang="en-US" dirty="0" smtClean="0"/>
              <a:t>Fragment</a:t>
            </a:r>
            <a:r>
              <a:rPr lang="he-IL" dirty="0" smtClean="0"/>
              <a:t>. יש את שתי האופציות הנ"ל וכל אחד מומש בצורה אחרת:</a:t>
            </a:r>
          </a:p>
          <a:p>
            <a:pPr marL="0" indent="0" algn="r" defTabSz="1219170" rtl="1" eaLnBrk="1" latinLnBrk="0" hangingPunct="1">
              <a:spcBef>
                <a:spcPct val="20000"/>
              </a:spcBef>
              <a:buFont typeface="Arial" pitchFamily="34" charset="0"/>
              <a:buNone/>
            </a:pPr>
            <a:r>
              <a:rPr lang="he-IL" dirty="0" smtClean="0"/>
              <a:t>עבור חלקי מסך עצמאיים - ה</a:t>
            </a:r>
            <a:r>
              <a:rPr lang="en-US" dirty="0" smtClean="0"/>
              <a:t>Activity</a:t>
            </a:r>
            <a:r>
              <a:rPr lang="he-IL" dirty="0"/>
              <a:t> </a:t>
            </a:r>
            <a:r>
              <a:rPr lang="he-IL" dirty="0" smtClean="0"/>
              <a:t>בו </a:t>
            </a:r>
            <a:r>
              <a:rPr lang="he-IL" dirty="0" err="1" smtClean="0"/>
              <a:t>יישכנו</a:t>
            </a:r>
            <a:r>
              <a:rPr lang="he-IL" dirty="0" smtClean="0"/>
              <a:t> ה</a:t>
            </a:r>
            <a:r>
              <a:rPr lang="en-US" dirty="0" smtClean="0"/>
              <a:t>fragments</a:t>
            </a:r>
            <a:r>
              <a:rPr lang="he-IL" dirty="0" smtClean="0"/>
              <a:t> יכול לרשת ממחלקת </a:t>
            </a:r>
            <a:r>
              <a:rPr lang="en-US" dirty="0" err="1" smtClean="0"/>
              <a:t>FragmentActivity</a:t>
            </a:r>
            <a:r>
              <a:rPr lang="he-IL" dirty="0" smtClean="0"/>
              <a:t> אז ב</a:t>
            </a:r>
            <a:r>
              <a:rPr lang="en-US" dirty="0" smtClean="0"/>
              <a:t>XML</a:t>
            </a:r>
            <a:r>
              <a:rPr lang="he-IL" dirty="0"/>
              <a:t> </a:t>
            </a:r>
            <a:r>
              <a:rPr lang="he-IL" dirty="0" smtClean="0"/>
              <a:t>של אותו </a:t>
            </a:r>
            <a:r>
              <a:rPr lang="en-US" dirty="0" smtClean="0"/>
              <a:t>activity</a:t>
            </a:r>
            <a:r>
              <a:rPr lang="he-IL" dirty="0"/>
              <a:t> </a:t>
            </a:r>
            <a:r>
              <a:rPr lang="he-IL" dirty="0" err="1" smtClean="0"/>
              <a:t>להתשמש</a:t>
            </a:r>
            <a:r>
              <a:rPr lang="he-IL" dirty="0"/>
              <a:t> </a:t>
            </a:r>
            <a:r>
              <a:rPr lang="he-IL" dirty="0" smtClean="0"/>
              <a:t>בתגית של </a:t>
            </a:r>
            <a:r>
              <a:rPr lang="en-US" dirty="0" smtClean="0"/>
              <a:t>&lt;fragment&gt;</a:t>
            </a:r>
            <a:r>
              <a:rPr lang="he-IL" dirty="0"/>
              <a:t> </a:t>
            </a:r>
            <a:r>
              <a:rPr lang="he-IL" dirty="0" smtClean="0"/>
              <a:t>בה קישור למחלקה של ה </a:t>
            </a:r>
            <a:r>
              <a:rPr lang="en-US" dirty="0" smtClean="0"/>
              <a:t>fragment</a:t>
            </a:r>
            <a:r>
              <a:rPr lang="he-IL" dirty="0" smtClean="0"/>
              <a:t> במאפיין </a:t>
            </a:r>
            <a:r>
              <a:rPr lang="en-US" dirty="0" err="1" smtClean="0"/>
              <a:t>android:name</a:t>
            </a:r>
            <a:r>
              <a:rPr lang="he-IL" dirty="0" smtClean="0"/>
              <a:t> וקישור </a:t>
            </a:r>
            <a:r>
              <a:rPr lang="he-IL" dirty="0" err="1" smtClean="0"/>
              <a:t>לXML</a:t>
            </a:r>
            <a:r>
              <a:rPr lang="he-IL" dirty="0" smtClean="0"/>
              <a:t> של ה</a:t>
            </a:r>
            <a:r>
              <a:rPr lang="en-US" dirty="0" smtClean="0"/>
              <a:t>fragment</a:t>
            </a:r>
            <a:r>
              <a:rPr lang="he-IL" dirty="0" smtClean="0"/>
              <a:t> במאפיין  </a:t>
            </a:r>
            <a:r>
              <a:rPr lang="en-US" dirty="0" err="1" smtClean="0"/>
              <a:t>tools:layout</a:t>
            </a:r>
            <a:r>
              <a:rPr lang="he-IL" dirty="0" smtClean="0"/>
              <a:t>.</a:t>
            </a:r>
          </a:p>
          <a:p>
            <a:pPr marL="0" indent="0" algn="r" defTabSz="1219170" rtl="1" eaLnBrk="1" latinLnBrk="0" hangingPunct="1">
              <a:spcBef>
                <a:spcPct val="20000"/>
              </a:spcBef>
              <a:buFont typeface="Arial" pitchFamily="34" charset="0"/>
              <a:buNone/>
            </a:pPr>
            <a:r>
              <a:rPr lang="he-IL" dirty="0" smtClean="0"/>
              <a:t>עבור תוכן דינמי מתחלף - נשתמש ב</a:t>
            </a:r>
            <a:r>
              <a:rPr lang="en-US" dirty="0" smtClean="0"/>
              <a:t>layout</a:t>
            </a:r>
            <a:r>
              <a:rPr lang="he-IL" dirty="0"/>
              <a:t> </a:t>
            </a:r>
            <a:r>
              <a:rPr lang="he-IL" dirty="0" smtClean="0"/>
              <a:t>בתור </a:t>
            </a:r>
            <a:r>
              <a:rPr lang="en-US" dirty="0" smtClean="0"/>
              <a:t>container</a:t>
            </a:r>
            <a:r>
              <a:rPr lang="he-IL" dirty="0" smtClean="0"/>
              <a:t> שבו יתחלפו ה</a:t>
            </a:r>
            <a:r>
              <a:rPr lang="en-US" dirty="0" smtClean="0"/>
              <a:t>fragments</a:t>
            </a:r>
            <a:r>
              <a:rPr lang="he-IL" dirty="0" smtClean="0"/>
              <a:t> בדינמיים.</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spTree>
    <p:extLst>
      <p:ext uri="{BB962C8B-B14F-4D97-AF65-F5344CB8AC3E}">
        <p14:creationId xmlns:p14="http://schemas.microsoft.com/office/powerpoint/2010/main" val="12333815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695" y="2213806"/>
            <a:ext cx="3735436" cy="3277068"/>
          </a:xfrm>
        </p:spPr>
      </p:pic>
      <p:pic>
        <p:nvPicPr>
          <p:cNvPr id="7"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169" y="2237875"/>
            <a:ext cx="3735436" cy="2292933"/>
          </a:xfrm>
          <a:prstGeom prst="rect">
            <a:avLst/>
          </a:prstGeom>
        </p:spPr>
      </p:pic>
      <p:sp>
        <p:nvSpPr>
          <p:cNvPr id="8" name="Content Placeholder 2"/>
          <p:cNvSpPr txBox="1">
            <a:spLocks/>
          </p:cNvSpPr>
          <p:nvPr/>
        </p:nvSpPr>
        <p:spPr>
          <a:xfrm>
            <a:off x="847024" y="1828586"/>
            <a:ext cx="2369486" cy="385220"/>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dirty="0" err="1"/>
              <a:t>f</a:t>
            </a:r>
            <a:r>
              <a:rPr lang="en-US" dirty="0" err="1" smtClean="0"/>
              <a:t>ragment_first</a:t>
            </a:r>
            <a:endParaRPr lang="he-IL" dirty="0" smtClean="0"/>
          </a:p>
        </p:txBody>
      </p:sp>
      <p:sp>
        <p:nvSpPr>
          <p:cNvPr id="9" name="Content Placeholder 2"/>
          <p:cNvSpPr txBox="1">
            <a:spLocks/>
          </p:cNvSpPr>
          <p:nvPr/>
        </p:nvSpPr>
        <p:spPr>
          <a:xfrm>
            <a:off x="6053399" y="1852654"/>
            <a:ext cx="2369486" cy="438159"/>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dirty="0" err="1" smtClean="0"/>
              <a:t>fragment_second</a:t>
            </a:r>
            <a:endParaRPr lang="he-IL" dirty="0" smtClean="0"/>
          </a:p>
        </p:txBody>
      </p:sp>
    </p:spTree>
    <p:extLst>
      <p:ext uri="{BB962C8B-B14F-4D97-AF65-F5344CB8AC3E}">
        <p14:creationId xmlns:p14="http://schemas.microsoft.com/office/powerpoint/2010/main" val="13632391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10"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17" y="2005053"/>
            <a:ext cx="7094872" cy="2988928"/>
          </a:xfrm>
          <a:prstGeom prst="rect">
            <a:avLst/>
          </a:prstGeom>
        </p:spPr>
      </p:pic>
      <p:pic>
        <p:nvPicPr>
          <p:cNvPr id="11"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412" y="5213816"/>
            <a:ext cx="7094872" cy="1557289"/>
          </a:xfrm>
          <a:prstGeom prst="rect">
            <a:avLst/>
          </a:prstGeom>
        </p:spPr>
      </p:pic>
      <p:sp>
        <p:nvSpPr>
          <p:cNvPr id="12" name="Rectangle 11"/>
          <p:cNvSpPr/>
          <p:nvPr/>
        </p:nvSpPr>
        <p:spPr>
          <a:xfrm>
            <a:off x="904775" y="3413964"/>
            <a:ext cx="4196614" cy="14738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835793" y="3640054"/>
            <a:ext cx="5189621" cy="69131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a:off x="6025414" y="4073109"/>
            <a:ext cx="2107933" cy="8003"/>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705651" y="3334097"/>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ניפוח ה</a:t>
            </a:r>
            <a:r>
              <a:rPr lang="en-US" sz="1100" dirty="0" smtClean="0">
                <a:solidFill>
                  <a:schemeClr val="bg1"/>
                </a:solidFill>
              </a:rPr>
              <a:t>view</a:t>
            </a:r>
            <a:r>
              <a:rPr lang="he-IL" sz="1100" dirty="0" smtClean="0">
                <a:solidFill>
                  <a:schemeClr val="bg1"/>
                </a:solidFill>
              </a:rPr>
              <a:t> של ה</a:t>
            </a:r>
            <a:r>
              <a:rPr lang="en-US" sz="1100" dirty="0" smtClean="0">
                <a:solidFill>
                  <a:schemeClr val="bg1"/>
                </a:solidFill>
              </a:rPr>
              <a:t>fragment</a:t>
            </a:r>
            <a:endParaRPr lang="en-US" sz="1100" dirty="0">
              <a:solidFill>
                <a:schemeClr val="bg1"/>
              </a:solidFill>
            </a:endParaRPr>
          </a:p>
        </p:txBody>
      </p:sp>
      <p:cxnSp>
        <p:nvCxnSpPr>
          <p:cNvPr id="20" name="Straight Connector 19"/>
          <p:cNvCxnSpPr/>
          <p:nvPr/>
        </p:nvCxnSpPr>
        <p:spPr>
          <a:xfrm>
            <a:off x="5101389" y="3499517"/>
            <a:ext cx="2898258" cy="678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31308" y="3935022"/>
            <a:ext cx="1444906"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כמו ב</a:t>
            </a:r>
            <a:r>
              <a:rPr lang="en-US" sz="1100" dirty="0" smtClean="0">
                <a:solidFill>
                  <a:schemeClr val="bg1"/>
                </a:solidFill>
              </a:rPr>
              <a:t>activity</a:t>
            </a:r>
            <a:r>
              <a:rPr lang="he-IL" sz="1100" dirty="0" smtClean="0">
                <a:solidFill>
                  <a:schemeClr val="bg1"/>
                </a:solidFill>
              </a:rPr>
              <a:t> אפשר לקבל הפניה ל</a:t>
            </a:r>
            <a:r>
              <a:rPr lang="en-US" sz="1100" dirty="0" smtClean="0">
                <a:solidFill>
                  <a:schemeClr val="bg1"/>
                </a:solidFill>
              </a:rPr>
              <a:t>views</a:t>
            </a:r>
            <a:r>
              <a:rPr lang="he-IL" sz="1100" dirty="0" smtClean="0">
                <a:solidFill>
                  <a:schemeClr val="bg1"/>
                </a:solidFill>
              </a:rPr>
              <a:t> </a:t>
            </a:r>
            <a:r>
              <a:rPr lang="he-IL" sz="1100" dirty="0" err="1" smtClean="0">
                <a:solidFill>
                  <a:schemeClr val="bg1"/>
                </a:solidFill>
              </a:rPr>
              <a:t>שבXML</a:t>
            </a:r>
            <a:r>
              <a:rPr lang="he-IL" sz="1100" dirty="0" smtClean="0">
                <a:solidFill>
                  <a:schemeClr val="bg1"/>
                </a:solidFill>
              </a:rPr>
              <a:t>. רק עכשיו זה עובר דרך ה</a:t>
            </a:r>
            <a:r>
              <a:rPr lang="en-US" sz="1100" dirty="0" smtClean="0">
                <a:solidFill>
                  <a:schemeClr val="bg1"/>
                </a:solidFill>
              </a:rPr>
              <a:t>view</a:t>
            </a:r>
            <a:r>
              <a:rPr lang="he-IL" sz="1100" dirty="0" smtClean="0">
                <a:solidFill>
                  <a:schemeClr val="bg1"/>
                </a:solidFill>
              </a:rPr>
              <a:t> המנופח</a:t>
            </a:r>
            <a:endParaRPr lang="en-US" sz="1100" dirty="0">
              <a:solidFill>
                <a:schemeClr val="bg1"/>
              </a:solidFill>
            </a:endParaRPr>
          </a:p>
        </p:txBody>
      </p:sp>
    </p:spTree>
    <p:extLst>
      <p:ext uri="{BB962C8B-B14F-4D97-AF65-F5344CB8AC3E}">
        <p14:creationId xmlns:p14="http://schemas.microsoft.com/office/powerpoint/2010/main" val="10913482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695" y="2184936"/>
            <a:ext cx="6133480" cy="4241236"/>
          </a:xfrm>
        </p:spPr>
      </p:pic>
      <p:sp>
        <p:nvSpPr>
          <p:cNvPr id="8" name="Content Placeholder 2"/>
          <p:cNvSpPr txBox="1">
            <a:spLocks/>
          </p:cNvSpPr>
          <p:nvPr/>
        </p:nvSpPr>
        <p:spPr>
          <a:xfrm>
            <a:off x="2139692" y="1799715"/>
            <a:ext cx="2369486" cy="385220"/>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l" defTabSz="1219170" rtl="0" eaLnBrk="1" latinLnBrk="0" hangingPunct="1">
              <a:spcBef>
                <a:spcPct val="20000"/>
              </a:spcBef>
              <a:buFont typeface="Arial" pitchFamily="34" charset="0"/>
              <a:buNone/>
            </a:pPr>
            <a:r>
              <a:rPr lang="en-US" dirty="0" err="1" smtClean="0"/>
              <a:t>activity_main</a:t>
            </a:r>
            <a:endParaRPr lang="he-IL" dirty="0" smtClean="0"/>
          </a:p>
        </p:txBody>
      </p:sp>
      <p:sp>
        <p:nvSpPr>
          <p:cNvPr id="9" name="Content Placeholder 2"/>
          <p:cNvSpPr txBox="1">
            <a:spLocks/>
          </p:cNvSpPr>
          <p:nvPr/>
        </p:nvSpPr>
        <p:spPr>
          <a:xfrm>
            <a:off x="6628281" y="1965856"/>
            <a:ext cx="2369486" cy="438159"/>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אופציה ראשונה:</a:t>
            </a:r>
          </a:p>
        </p:txBody>
      </p:sp>
    </p:spTree>
    <p:extLst>
      <p:ext uri="{BB962C8B-B14F-4D97-AF65-F5344CB8AC3E}">
        <p14:creationId xmlns:p14="http://schemas.microsoft.com/office/powerpoint/2010/main" val="1960747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pic>
        <p:nvPicPr>
          <p:cNvPr id="10"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7385" y="2759239"/>
            <a:ext cx="4548829" cy="3620349"/>
          </a:xfrm>
          <a:prstGeom prst="rect">
            <a:avLst/>
          </a:prstGeom>
        </p:spPr>
      </p:pic>
      <p:sp>
        <p:nvSpPr>
          <p:cNvPr id="12" name="Rectangle 11"/>
          <p:cNvSpPr/>
          <p:nvPr/>
        </p:nvSpPr>
        <p:spPr>
          <a:xfrm>
            <a:off x="5510606" y="3837476"/>
            <a:ext cx="3888606" cy="106178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TextBox 14"/>
          <p:cNvSpPr txBox="1"/>
          <p:nvPr/>
        </p:nvSpPr>
        <p:spPr>
          <a:xfrm>
            <a:off x="7353701" y="1932389"/>
            <a:ext cx="2122513" cy="461665"/>
          </a:xfrm>
          <a:prstGeom prst="rect">
            <a:avLst/>
          </a:prstGeom>
          <a:noFill/>
        </p:spPr>
        <p:txBody>
          <a:bodyPr wrap="square" rtlCol="0">
            <a:spAutoFit/>
          </a:bodyPr>
          <a:lstStyle/>
          <a:p>
            <a:pPr marL="0" algn="r" defTabSz="914400" rtl="1" eaLnBrk="1" latinLnBrk="0" hangingPunct="1"/>
            <a:r>
              <a:rPr lang="he-IL" sz="2400" dirty="0" smtClean="0">
                <a:solidFill>
                  <a:schemeClr val="bg1"/>
                </a:solidFill>
              </a:rPr>
              <a:t>אופציה שניה:</a:t>
            </a:r>
            <a:endParaRPr lang="en-US" sz="24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1301242"/>
            <a:ext cx="4548344" cy="5491213"/>
          </a:xfrm>
          <a:prstGeom prst="rect">
            <a:avLst/>
          </a:prstGeom>
        </p:spPr>
      </p:pic>
    </p:spTree>
    <p:extLst>
      <p:ext uri="{BB962C8B-B14F-4D97-AF65-F5344CB8AC3E}">
        <p14:creationId xmlns:p14="http://schemas.microsoft.com/office/powerpoint/2010/main" val="1016177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112327" y="1859882"/>
            <a:ext cx="4291476" cy="4815237"/>
          </a:xfrm>
        </p:spPr>
        <p:txBody>
          <a:bodyPr>
            <a:noAutofit/>
          </a:bodyPr>
          <a:lstStyle/>
          <a:p>
            <a:pPr marL="0" indent="0" algn="r" rtl="1">
              <a:buNone/>
            </a:pPr>
            <a:r>
              <a:rPr lang="en-US" sz="2200" dirty="0" smtClean="0"/>
              <a:t>Services</a:t>
            </a:r>
            <a:r>
              <a:rPr lang="he-IL" sz="2200" dirty="0" smtClean="0"/>
              <a:t> הם הליכים הרצים הרקע ללא UI. והם באים לידי ביטוי כאשר יש תהליך שנרצה להמשיך גם בזמן </a:t>
            </a:r>
            <a:r>
              <a:rPr lang="he-IL" sz="2200" dirty="0" err="1" smtClean="0"/>
              <a:t>האפליקצייה</a:t>
            </a:r>
            <a:r>
              <a:rPr lang="he-IL" sz="2200" dirty="0" smtClean="0"/>
              <a:t> לא פע</a:t>
            </a:r>
            <a:r>
              <a:rPr lang="he-IL" sz="2200" dirty="0"/>
              <a:t>י</a:t>
            </a:r>
            <a:r>
              <a:rPr lang="he-IL" sz="2200" dirty="0" smtClean="0"/>
              <a:t>לה, למשל ניגון מוזיקה. יש כמה סוגי </a:t>
            </a:r>
            <a:r>
              <a:rPr lang="en-US" sz="2200" dirty="0" smtClean="0"/>
              <a:t>services</a:t>
            </a:r>
            <a:r>
              <a:rPr lang="he-IL" sz="2200" dirty="0" smtClean="0"/>
              <a:t> שהם </a:t>
            </a:r>
            <a:r>
              <a:rPr lang="en-US" sz="2200" dirty="0" smtClean="0"/>
              <a:t>started services, intent services</a:t>
            </a:r>
            <a:r>
              <a:rPr lang="he-IL" sz="2200" dirty="0"/>
              <a:t> </a:t>
            </a:r>
            <a:r>
              <a:rPr lang="he-IL" sz="2200" dirty="0" smtClean="0"/>
              <a:t>ו </a:t>
            </a:r>
            <a:r>
              <a:rPr lang="en-US" sz="2200" dirty="0" smtClean="0"/>
              <a:t>bound services</a:t>
            </a:r>
            <a:r>
              <a:rPr lang="he-IL" sz="2200" dirty="0" smtClean="0"/>
              <a:t>. בנוסף אפשר להגדיר ש</a:t>
            </a:r>
            <a:r>
              <a:rPr lang="en-US" sz="2200" dirty="0" smtClean="0"/>
              <a:t>service</a:t>
            </a:r>
            <a:r>
              <a:rPr lang="he-IL" sz="2200" dirty="0"/>
              <a:t> </a:t>
            </a:r>
            <a:r>
              <a:rPr lang="he-IL" sz="2200" dirty="0" smtClean="0"/>
              <a:t>יפתח </a:t>
            </a:r>
            <a:r>
              <a:rPr lang="en-US" sz="2200" dirty="0" smtClean="0"/>
              <a:t>process</a:t>
            </a:r>
            <a:r>
              <a:rPr lang="he-IL" sz="2200" dirty="0"/>
              <a:t> </a:t>
            </a:r>
            <a:r>
              <a:rPr lang="he-IL" sz="2200" dirty="0" smtClean="0"/>
              <a:t>חדש במקום להשתמש בזה של הרכיב שיצר אותו (אם זה </a:t>
            </a:r>
            <a:r>
              <a:rPr lang="en-US" sz="2200" dirty="0" smtClean="0"/>
              <a:t>activity</a:t>
            </a:r>
            <a:r>
              <a:rPr lang="he-IL" sz="2200" dirty="0" smtClean="0"/>
              <a:t> או רכיבים נוספים).</a:t>
            </a:r>
            <a:endParaRPr lang="he-IL" sz="2200" dirty="0"/>
          </a:p>
          <a:p>
            <a:pPr marL="0" indent="0" algn="r" rtl="1">
              <a:buNone/>
            </a:pPr>
            <a:r>
              <a:rPr lang="he-IL" sz="2200" dirty="0" smtClean="0"/>
              <a:t>צריך להצהיר על כל ה</a:t>
            </a:r>
            <a:r>
              <a:rPr lang="en-US" sz="2200" dirty="0" smtClean="0"/>
              <a:t>services</a:t>
            </a:r>
            <a:r>
              <a:rPr lang="he-IL" sz="2200" dirty="0" smtClean="0"/>
              <a:t> ה</a:t>
            </a:r>
            <a:r>
              <a:rPr lang="en-US" sz="2200" dirty="0" smtClean="0"/>
              <a:t>manifest</a:t>
            </a:r>
            <a:r>
              <a:rPr lang="he-IL" sz="2200" dirty="0" smtClean="0"/>
              <a:t>.</a:t>
            </a:r>
            <a:r>
              <a:rPr lang="en-US" sz="2200" dirty="0" smtClean="0"/>
              <a:t> </a:t>
            </a:r>
            <a:r>
              <a:rPr lang="he-IL" sz="2200" dirty="0" smtClean="0"/>
              <a:t>מגדירים </a:t>
            </a:r>
            <a:r>
              <a:rPr lang="en-US" sz="2200" dirty="0" smtClean="0"/>
              <a:t>service</a:t>
            </a:r>
            <a:r>
              <a:rPr lang="he-IL" sz="2200" dirty="0"/>
              <a:t> </a:t>
            </a:r>
            <a:r>
              <a:rPr lang="he-IL" sz="2200" dirty="0" smtClean="0"/>
              <a:t>ע"י ירושה ממחלקה היורשת ממחלקת </a:t>
            </a:r>
            <a:r>
              <a:rPr lang="en-US" sz="2200" dirty="0" smtClean="0"/>
              <a:t>Service</a:t>
            </a:r>
            <a:r>
              <a:rPr lang="he-IL" sz="2200" dirty="0" smtClean="0"/>
              <a:t> (או יורשים ישרות ממנה)</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12" y="1763908"/>
            <a:ext cx="8470669" cy="3299040"/>
          </a:xfrm>
          <a:prstGeom prst="rect">
            <a:avLst/>
          </a:prstGeom>
        </p:spPr>
      </p:pic>
      <p:sp>
        <p:nvSpPr>
          <p:cNvPr id="6" name="Rectangle 5"/>
          <p:cNvSpPr/>
          <p:nvPr/>
        </p:nvSpPr>
        <p:spPr>
          <a:xfrm>
            <a:off x="939337" y="4466008"/>
            <a:ext cx="2277687" cy="15586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5955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240041" y="1777840"/>
            <a:ext cx="4278032" cy="4880656"/>
          </a:xfrm>
        </p:spPr>
        <p:txBody>
          <a:bodyPr>
            <a:noAutofit/>
          </a:bodyPr>
          <a:lstStyle/>
          <a:p>
            <a:pPr marL="0" indent="0" algn="r" rtl="1">
              <a:buNone/>
            </a:pPr>
            <a:r>
              <a:rPr lang="en-US" sz="2320" dirty="0" err="1" smtClean="0"/>
              <a:t>IntentService</a:t>
            </a:r>
            <a:r>
              <a:rPr lang="he-IL" sz="2320" dirty="0"/>
              <a:t> </a:t>
            </a:r>
            <a:r>
              <a:rPr lang="mr-IN" sz="2320" dirty="0" smtClean="0"/>
              <a:t>–</a:t>
            </a:r>
            <a:r>
              <a:rPr lang="he-IL" sz="2320" dirty="0" smtClean="0"/>
              <a:t> זאת מחלקה היורשת מ</a:t>
            </a:r>
            <a:r>
              <a:rPr lang="en-US" sz="2320" dirty="0" smtClean="0"/>
              <a:t>Service</a:t>
            </a:r>
            <a:r>
              <a:rPr lang="he-IL" sz="2320" dirty="0" smtClean="0"/>
              <a:t> והמיוחד בה שיש מימוש מוכן להפעלת ה</a:t>
            </a:r>
            <a:r>
              <a:rPr lang="en-US" sz="2320" dirty="0" smtClean="0"/>
              <a:t>service</a:t>
            </a:r>
            <a:r>
              <a:rPr lang="he-IL" sz="2320" dirty="0" smtClean="0"/>
              <a:t> ה</a:t>
            </a:r>
            <a:r>
              <a:rPr lang="en-US" sz="2320" dirty="0" smtClean="0"/>
              <a:t>thread</a:t>
            </a:r>
            <a:r>
              <a:rPr lang="he-IL" sz="2320" dirty="0" smtClean="0"/>
              <a:t> נוסף. </a:t>
            </a:r>
            <a:r>
              <a:rPr lang="en-US" sz="2320" dirty="0" smtClean="0"/>
              <a:t>Services</a:t>
            </a:r>
            <a:r>
              <a:rPr lang="he-IL" sz="2320" dirty="0" smtClean="0"/>
              <a:t> באופן כללי לא רצים על </a:t>
            </a:r>
            <a:r>
              <a:rPr lang="en-US" sz="2320" dirty="0" smtClean="0"/>
              <a:t>thread</a:t>
            </a:r>
            <a:r>
              <a:rPr lang="he-IL" sz="2320" dirty="0"/>
              <a:t> </a:t>
            </a:r>
            <a:r>
              <a:rPr lang="he-IL" sz="2320" dirty="0" smtClean="0"/>
              <a:t>משלהם בצורה אוטומטית ואם אנו רוצים בכל אז עלינו לעשות לממש את זה. פה בה ה</a:t>
            </a:r>
            <a:r>
              <a:rPr lang="en-US" sz="2320" dirty="0" smtClean="0"/>
              <a:t>intent service</a:t>
            </a:r>
            <a:r>
              <a:rPr lang="he-IL" sz="2320" dirty="0" smtClean="0"/>
              <a:t> ומכסה את זה בשבילינו. בנוסף לא נדרש לממש את המתודה</a:t>
            </a:r>
            <a:r>
              <a:rPr lang="en-US" sz="2320" dirty="0" smtClean="0"/>
              <a:t> </a:t>
            </a:r>
            <a:r>
              <a:rPr lang="he-IL" sz="2320" dirty="0" smtClean="0"/>
              <a:t> </a:t>
            </a:r>
            <a:r>
              <a:rPr lang="en-US" sz="2320" dirty="0" err="1" smtClean="0"/>
              <a:t>onBind</a:t>
            </a:r>
            <a:r>
              <a:rPr lang="he-IL" sz="2320" dirty="0" smtClean="0"/>
              <a:t> שצריך אם יורשים ישירות ממחלקת </a:t>
            </a:r>
            <a:r>
              <a:rPr lang="en-US" sz="2320" dirty="0" err="1" smtClean="0"/>
              <a:t>Servcie</a:t>
            </a:r>
            <a:r>
              <a:rPr lang="he-IL" sz="2320" dirty="0" smtClean="0"/>
              <a:t>. במקום זה יש לממש רק את </a:t>
            </a:r>
            <a:r>
              <a:rPr lang="en-US" sz="2320" dirty="0" err="1" smtClean="0"/>
              <a:t>onHandleIntent</a:t>
            </a:r>
            <a:r>
              <a:rPr lang="he-IL" sz="2320" dirty="0" smtClean="0"/>
              <a:t> שזאת </a:t>
            </a:r>
            <a:r>
              <a:rPr lang="he-IL" sz="2320" dirty="0" err="1" smtClean="0"/>
              <a:t>מקודת</a:t>
            </a:r>
            <a:r>
              <a:rPr lang="he-IL" sz="2320" dirty="0" smtClean="0"/>
              <a:t> הכניסה שלנו.</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695796"/>
            <a:ext cx="4982346" cy="2943003"/>
          </a:xfrm>
          <a:prstGeom prst="rect">
            <a:avLst/>
          </a:prstGeom>
        </p:spPr>
      </p:pic>
    </p:spTree>
    <p:extLst>
      <p:ext uri="{BB962C8B-B14F-4D97-AF65-F5344CB8AC3E}">
        <p14:creationId xmlns:p14="http://schemas.microsoft.com/office/powerpoint/2010/main" val="10877811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214554" y="1777840"/>
            <a:ext cx="5303520" cy="4880656"/>
          </a:xfrm>
        </p:spPr>
        <p:txBody>
          <a:bodyPr>
            <a:noAutofit/>
          </a:bodyPr>
          <a:lstStyle/>
          <a:p>
            <a:pPr marL="0" indent="0" algn="r" rtl="1">
              <a:buNone/>
            </a:pPr>
            <a:r>
              <a:rPr lang="en-US" sz="1900" dirty="0" smtClean="0"/>
              <a:t>Started Service</a:t>
            </a:r>
            <a:r>
              <a:rPr lang="he-IL" sz="1900" dirty="0" smtClean="0"/>
              <a:t> </a:t>
            </a:r>
            <a:r>
              <a:rPr lang="mr-IN" sz="1900" dirty="0" smtClean="0"/>
              <a:t>–</a:t>
            </a:r>
            <a:r>
              <a:rPr lang="he-IL" sz="1900" dirty="0" smtClean="0"/>
              <a:t> בדומה ל</a:t>
            </a:r>
            <a:r>
              <a:rPr lang="en-US" sz="1900" dirty="0" smtClean="0"/>
              <a:t>Intent Service</a:t>
            </a:r>
            <a:r>
              <a:rPr lang="he-IL" sz="1900" dirty="0" smtClean="0"/>
              <a:t> אך הפעם יורשים ישירות </a:t>
            </a:r>
            <a:r>
              <a:rPr lang="he-IL" sz="1900" dirty="0" err="1" smtClean="0"/>
              <a:t>ממחקלת</a:t>
            </a:r>
            <a:r>
              <a:rPr lang="he-IL" sz="1900" dirty="0" smtClean="0"/>
              <a:t> </a:t>
            </a:r>
            <a:r>
              <a:rPr lang="en-US" sz="1900" dirty="0" smtClean="0"/>
              <a:t>Service</a:t>
            </a:r>
            <a:r>
              <a:rPr lang="he-IL" sz="1900" dirty="0" smtClean="0"/>
              <a:t>. נבחר לעשות את זה כאשר נרצה יותר שליטה על </a:t>
            </a:r>
            <a:r>
              <a:rPr lang="en-US" sz="1900" dirty="0" smtClean="0"/>
              <a:t>service</a:t>
            </a:r>
            <a:r>
              <a:rPr lang="he-IL" sz="1900" dirty="0" smtClean="0"/>
              <a:t> או כאשר אנו לא מעוניינים שירוץ ב</a:t>
            </a:r>
            <a:r>
              <a:rPr lang="en-US" sz="1900" dirty="0" smtClean="0"/>
              <a:t>thread</a:t>
            </a:r>
            <a:r>
              <a:rPr lang="he-IL" sz="1900" dirty="0" smtClean="0"/>
              <a:t> שונה. פה יש צורך לדרוס את </a:t>
            </a:r>
            <a:r>
              <a:rPr lang="en-US" sz="1900" dirty="0" err="1" smtClean="0"/>
              <a:t>onBind</a:t>
            </a:r>
            <a:r>
              <a:rPr lang="he-IL" sz="1900" dirty="0" smtClean="0"/>
              <a:t> אך יהיה מימוש טריוויאלי אלא אם מדובר ב</a:t>
            </a:r>
            <a:r>
              <a:rPr lang="en-US" sz="1900" dirty="0" smtClean="0"/>
              <a:t>bound </a:t>
            </a:r>
            <a:r>
              <a:rPr lang="en-US" sz="1900" dirty="0" err="1" smtClean="0"/>
              <a:t>sercive</a:t>
            </a:r>
            <a:r>
              <a:rPr lang="he-IL" sz="1900" dirty="0" smtClean="0"/>
              <a:t>.</a:t>
            </a:r>
            <a:r>
              <a:rPr lang="en-US" sz="1900" dirty="0" smtClean="0"/>
              <a:t> </a:t>
            </a:r>
            <a:r>
              <a:rPr lang="he-IL" sz="1900" dirty="0" smtClean="0"/>
              <a:t> במקרה זה נקודת הכניסה שלנו הוא המתודה </a:t>
            </a:r>
            <a:r>
              <a:rPr lang="en-US" sz="1900" dirty="0" err="1" smtClean="0"/>
              <a:t>onStartCommand</a:t>
            </a:r>
            <a:r>
              <a:rPr lang="he-IL" sz="1900" dirty="0" smtClean="0"/>
              <a:t>. יש </a:t>
            </a:r>
            <a:r>
              <a:rPr lang="he-IL" sz="1900" dirty="0" err="1" smtClean="0"/>
              <a:t>לS</a:t>
            </a:r>
            <a:r>
              <a:rPr lang="en-US" sz="1900" dirty="0" err="1" smtClean="0"/>
              <a:t>ervice</a:t>
            </a:r>
            <a:r>
              <a:rPr lang="he-IL" sz="1900" dirty="0" smtClean="0"/>
              <a:t> גם </a:t>
            </a:r>
            <a:r>
              <a:rPr lang="en-US" sz="1900" dirty="0" err="1" smtClean="0"/>
              <a:t>onCreate</a:t>
            </a:r>
            <a:r>
              <a:rPr lang="he-IL" sz="1900" dirty="0" smtClean="0"/>
              <a:t> אך </a:t>
            </a:r>
            <a:r>
              <a:rPr lang="he-IL" sz="1900" dirty="0" err="1" smtClean="0"/>
              <a:t>ממולץ</a:t>
            </a:r>
            <a:r>
              <a:rPr lang="he-IL" sz="1900" dirty="0" smtClean="0"/>
              <a:t> להשתמש ב</a:t>
            </a:r>
            <a:r>
              <a:rPr lang="en-US" sz="1900" dirty="0" err="1" smtClean="0"/>
              <a:t>onStartCommand</a:t>
            </a:r>
            <a:r>
              <a:rPr lang="he-IL" sz="1900" dirty="0"/>
              <a:t> </a:t>
            </a:r>
            <a:r>
              <a:rPr lang="he-IL" sz="1900" dirty="0" smtClean="0"/>
              <a:t>במקום. ניתן גם לדרוס את </a:t>
            </a:r>
            <a:r>
              <a:rPr lang="en-US" sz="1900" dirty="0" err="1" smtClean="0"/>
              <a:t>onDestroy</a:t>
            </a:r>
            <a:r>
              <a:rPr lang="he-IL" sz="1900" dirty="0"/>
              <a:t> </a:t>
            </a:r>
            <a:r>
              <a:rPr lang="he-IL" sz="1900" dirty="0" smtClean="0"/>
              <a:t>בשביל שחרור זיכרון בסוף.</a:t>
            </a:r>
            <a:endParaRPr lang="en-US" sz="1900" dirty="0" smtClean="0"/>
          </a:p>
          <a:p>
            <a:pPr marL="0" indent="0" algn="r" rtl="1">
              <a:buNone/>
            </a:pPr>
            <a:r>
              <a:rPr lang="he-IL" sz="1900" dirty="0" smtClean="0"/>
              <a:t>במקרה זה (ושל</a:t>
            </a:r>
            <a:r>
              <a:rPr lang="en-US" sz="1900" dirty="0" smtClean="0"/>
              <a:t>intent service </a:t>
            </a:r>
            <a:r>
              <a:rPr lang="he-IL" sz="1900" dirty="0" smtClean="0"/>
              <a:t>) ניתור ב</a:t>
            </a:r>
            <a:r>
              <a:rPr lang="en-US" sz="1900" dirty="0" smtClean="0"/>
              <a:t>Activity</a:t>
            </a:r>
            <a:r>
              <a:rPr lang="he-IL" sz="1900" dirty="0"/>
              <a:t> </a:t>
            </a:r>
            <a:r>
              <a:rPr lang="he-IL" sz="1900" dirty="0" smtClean="0"/>
              <a:t>(או רכיב אחר) </a:t>
            </a:r>
            <a:r>
              <a:rPr lang="en-US" sz="1900" dirty="0" smtClean="0"/>
              <a:t>explicit intent</a:t>
            </a:r>
            <a:r>
              <a:rPr lang="he-IL" sz="1900" dirty="0"/>
              <a:t> </a:t>
            </a:r>
            <a:r>
              <a:rPr lang="he-IL" sz="1900" dirty="0" smtClean="0"/>
              <a:t>עם המחלקה של ה</a:t>
            </a:r>
            <a:r>
              <a:rPr lang="en-US" sz="1900" dirty="0" smtClean="0"/>
              <a:t>service</a:t>
            </a:r>
            <a:r>
              <a:rPr lang="he-IL" sz="1900" dirty="0" smtClean="0"/>
              <a:t>. ואז נוכל לשגר ולעצור את ה</a:t>
            </a:r>
            <a:r>
              <a:rPr lang="en-US" sz="1900" dirty="0" smtClean="0"/>
              <a:t>service</a:t>
            </a:r>
            <a:r>
              <a:rPr lang="he-IL" sz="1900" dirty="0" smtClean="0"/>
              <a:t> ע"י קריאה ל</a:t>
            </a:r>
            <a:r>
              <a:rPr lang="en-US" sz="1900" dirty="0" err="1" smtClean="0"/>
              <a:t>startService</a:t>
            </a:r>
            <a:r>
              <a:rPr lang="he-IL" sz="1900" dirty="0"/>
              <a:t> </a:t>
            </a:r>
            <a:r>
              <a:rPr lang="he-IL" sz="1900" dirty="0" err="1" smtClean="0"/>
              <a:t>ול</a:t>
            </a:r>
            <a:r>
              <a:rPr lang="en-US" sz="1900" dirty="0" smtClean="0"/>
              <a:t> </a:t>
            </a:r>
            <a:r>
              <a:rPr lang="en-US" sz="1900" dirty="0" err="1" smtClean="0"/>
              <a:t>stopService</a:t>
            </a:r>
            <a:r>
              <a:rPr lang="he-IL" sz="1900" dirty="0"/>
              <a:t> </a:t>
            </a:r>
            <a:r>
              <a:rPr lang="he-IL" sz="1900" dirty="0" smtClean="0"/>
              <a:t>בהתאמה ולעביר את ה</a:t>
            </a:r>
            <a:r>
              <a:rPr lang="en-US" sz="1900" dirty="0" smtClean="0"/>
              <a:t>intent</a:t>
            </a:r>
            <a:r>
              <a:rPr lang="he-IL" sz="1900" dirty="0" smtClean="0"/>
              <a:t>. ניתן גם לעצור את ה</a:t>
            </a:r>
            <a:r>
              <a:rPr lang="en-US" sz="1900" dirty="0" smtClean="0"/>
              <a:t>service</a:t>
            </a:r>
            <a:r>
              <a:rPr lang="he-IL" sz="1900" dirty="0"/>
              <a:t> </a:t>
            </a:r>
            <a:r>
              <a:rPr lang="he-IL" sz="1900" dirty="0" smtClean="0"/>
              <a:t>מבפנים כאשר ה</a:t>
            </a:r>
            <a:r>
              <a:rPr lang="en-US" sz="1900" dirty="0" smtClean="0"/>
              <a:t>service</a:t>
            </a:r>
            <a:r>
              <a:rPr lang="he-IL" sz="1900" dirty="0" smtClean="0"/>
              <a:t> זיהה שסיים את התהליך שלו ע"י קריאה</a:t>
            </a:r>
            <a:r>
              <a:rPr lang="en-US" sz="1900" dirty="0" smtClean="0"/>
              <a:t> </a:t>
            </a:r>
            <a:r>
              <a:rPr lang="he-IL" sz="1900" dirty="0" smtClean="0"/>
              <a:t>למתודה </a:t>
            </a:r>
            <a:r>
              <a:rPr lang="en-US" sz="1900" dirty="0" err="1" smtClean="0"/>
              <a:t>stopSelf</a:t>
            </a:r>
            <a:endParaRPr lang="he-IL" sz="19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342032"/>
            <a:ext cx="3787884"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4381957"/>
            <a:ext cx="3787884" cy="2208590"/>
          </a:xfrm>
          <a:prstGeom prst="rect">
            <a:avLst/>
          </a:prstGeom>
        </p:spPr>
      </p:pic>
    </p:spTree>
    <p:extLst>
      <p:ext uri="{BB962C8B-B14F-4D97-AF65-F5344CB8AC3E}">
        <p14:creationId xmlns:p14="http://schemas.microsoft.com/office/powerpoint/2010/main" val="18649176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398488" y="1686399"/>
            <a:ext cx="5345084" cy="1944625"/>
          </a:xfrm>
        </p:spPr>
        <p:txBody>
          <a:bodyPr>
            <a:noAutofit/>
          </a:bodyPr>
          <a:lstStyle/>
          <a:p>
            <a:pPr marL="0" indent="0" algn="r" rtl="1">
              <a:buNone/>
            </a:pPr>
            <a:r>
              <a:rPr lang="en-US" sz="1600" dirty="0" smtClean="0"/>
              <a:t>Bound Service</a:t>
            </a:r>
            <a:r>
              <a:rPr lang="he-IL" sz="1600" dirty="0" smtClean="0"/>
              <a:t> </a:t>
            </a:r>
            <a:r>
              <a:rPr lang="mr-IN" sz="1600" dirty="0" smtClean="0"/>
              <a:t>–</a:t>
            </a:r>
            <a:r>
              <a:rPr lang="he-IL" sz="1600" dirty="0" smtClean="0"/>
              <a:t> בשאר סוגי ה</a:t>
            </a:r>
            <a:r>
              <a:rPr lang="en-US" sz="1600" dirty="0" smtClean="0"/>
              <a:t>services</a:t>
            </a:r>
            <a:r>
              <a:rPr lang="he-IL" sz="1600" dirty="0" smtClean="0"/>
              <a:t> שראינו, ברגע שמשגרים את ה</a:t>
            </a:r>
            <a:r>
              <a:rPr lang="en-US" sz="1600" dirty="0" smtClean="0"/>
              <a:t>service</a:t>
            </a:r>
            <a:r>
              <a:rPr lang="he-IL" sz="1600" dirty="0" smtClean="0"/>
              <a:t> כבר אין גישה אליו. עם </a:t>
            </a:r>
            <a:r>
              <a:rPr lang="en-US" sz="1600" dirty="0" smtClean="0"/>
              <a:t>bound service</a:t>
            </a:r>
            <a:r>
              <a:rPr lang="he-IL" sz="1600" dirty="0" smtClean="0"/>
              <a:t> נוכל לקבל הפניה ל </a:t>
            </a:r>
            <a:r>
              <a:rPr lang="en-US" sz="1600" dirty="0" smtClean="0"/>
              <a:t>se</a:t>
            </a:r>
            <a:r>
              <a:rPr lang="en-US" sz="1600" dirty="0"/>
              <a:t>r</a:t>
            </a:r>
            <a:r>
              <a:rPr lang="en-US" sz="1600" dirty="0" smtClean="0"/>
              <a:t>vice</a:t>
            </a:r>
            <a:r>
              <a:rPr lang="he-IL" sz="1600" dirty="0" smtClean="0"/>
              <a:t> ולקרוא למתודות שלו</a:t>
            </a:r>
            <a:r>
              <a:rPr lang="he-IL" sz="1600" dirty="0"/>
              <a:t> </a:t>
            </a:r>
            <a:r>
              <a:rPr lang="he-IL" sz="1600" dirty="0" smtClean="0"/>
              <a:t>(בהרשאות גישה מתאימות). גישה זאת מתבצעת ע"י שימוש ב</a:t>
            </a:r>
            <a:r>
              <a:rPr lang="en-US" sz="1600" dirty="0" err="1" smtClean="0"/>
              <a:t>ServiceConnection</a:t>
            </a:r>
            <a:r>
              <a:rPr lang="he-IL" sz="1600" dirty="0" smtClean="0"/>
              <a:t> מחלה אשר שתי מתודות חשובות הנקראות כשאר יש חיבור ל</a:t>
            </a:r>
            <a:r>
              <a:rPr lang="en-US" sz="1600" dirty="0" smtClean="0"/>
              <a:t>service</a:t>
            </a:r>
            <a:r>
              <a:rPr lang="he-IL" sz="1600" dirty="0" smtClean="0"/>
              <a:t> וכשיש </a:t>
            </a:r>
            <a:r>
              <a:rPr lang="he-IL" sz="1600" dirty="0" err="1" smtClean="0"/>
              <a:t>ניתןק</a:t>
            </a:r>
            <a:r>
              <a:rPr lang="he-IL" sz="1600" dirty="0" smtClean="0"/>
              <a:t> מה</a:t>
            </a:r>
            <a:r>
              <a:rPr lang="en-US" sz="1600" dirty="0" smtClean="0"/>
              <a:t>service</a:t>
            </a:r>
            <a:r>
              <a:rPr lang="he-IL" sz="1600" dirty="0" smtClean="0"/>
              <a:t>. בזמן החיבור, אני מקבלים את ה</a:t>
            </a:r>
            <a:r>
              <a:rPr lang="en-US" sz="1600" dirty="0" smtClean="0"/>
              <a:t>binder</a:t>
            </a:r>
            <a:r>
              <a:rPr lang="he-IL" sz="1600" dirty="0" smtClean="0"/>
              <a:t> שהחזרנו ב</a:t>
            </a:r>
            <a:r>
              <a:rPr lang="en-US" sz="1600" dirty="0" err="1" smtClean="0"/>
              <a:t>onBind</a:t>
            </a:r>
            <a:r>
              <a:rPr lang="he-IL" sz="1600" dirty="0" smtClean="0"/>
              <a:t> ולכן יש לנו גישה ל</a:t>
            </a:r>
            <a:r>
              <a:rPr lang="en-US" sz="1600" dirty="0" smtClean="0"/>
              <a:t>service</a:t>
            </a:r>
            <a:r>
              <a:rPr lang="he-IL" sz="1600" dirty="0" smtClean="0"/>
              <a:t> עצמו..</a:t>
            </a:r>
          </a:p>
          <a:p>
            <a:pPr marL="0" indent="0" algn="r" rtl="1">
              <a:buNone/>
            </a:pPr>
            <a:r>
              <a:rPr lang="he-IL" sz="1600" dirty="0" smtClean="0"/>
              <a:t>במקרה זה נשתמש ב</a:t>
            </a:r>
            <a:r>
              <a:rPr lang="en-US" sz="1600" dirty="0" err="1" smtClean="0"/>
              <a:t>bindService</a:t>
            </a:r>
            <a:r>
              <a:rPr lang="he-IL" sz="1600" dirty="0" smtClean="0"/>
              <a:t> ו</a:t>
            </a:r>
            <a:r>
              <a:rPr lang="en-US" sz="1600" dirty="0" smtClean="0"/>
              <a:t> </a:t>
            </a:r>
            <a:r>
              <a:rPr lang="en-US" sz="1600" dirty="0" err="1" smtClean="0"/>
              <a:t>unbindService</a:t>
            </a:r>
            <a:r>
              <a:rPr lang="he-IL" sz="1600" dirty="0" smtClean="0"/>
              <a:t>על מנת לשגר ולעצור את ה</a:t>
            </a:r>
            <a:r>
              <a:rPr lang="en-US" sz="1600" dirty="0" smtClean="0"/>
              <a:t>service</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536" y="3840182"/>
            <a:ext cx="2933645"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45" y="1249434"/>
            <a:ext cx="4363991" cy="4991038"/>
          </a:xfrm>
          <a:prstGeom prst="rect">
            <a:avLst/>
          </a:prstGeom>
        </p:spPr>
      </p:pic>
    </p:spTree>
    <p:extLst>
      <p:ext uri="{BB962C8B-B14F-4D97-AF65-F5344CB8AC3E}">
        <p14:creationId xmlns:p14="http://schemas.microsoft.com/office/powerpoint/2010/main" val="20066844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0" y="1859882"/>
            <a:ext cx="9548261" cy="4815237"/>
          </a:xfrm>
        </p:spPr>
        <p:txBody>
          <a:bodyPr>
            <a:noAutofit/>
          </a:bodyPr>
          <a:lstStyle/>
          <a:p>
            <a:pPr marL="0" indent="0" algn="r" rtl="1">
              <a:buNone/>
            </a:pPr>
            <a:r>
              <a:rPr lang="he-IL" sz="1880" dirty="0" smtClean="0"/>
              <a:t>באנדרואיד ניתן לשדר החוצה מהאפליקציה אל תוך המערכת ואז כל יישום שמקשיב לשידור זה יקבל התראה על השידור ויוכל להגיב אליו. דוגמאות נפוצות לשידורים כאלה הם עליית הטלפון, סוללה חלשה, חיבור לחשמל, חיבור לאוזניות ועוד. המקשיבים </a:t>
            </a:r>
            <a:r>
              <a:rPr lang="he-IL" sz="1880" dirty="0"/>
              <a:t>ה</a:t>
            </a:r>
            <a:r>
              <a:rPr lang="he-IL" sz="1880" dirty="0" smtClean="0"/>
              <a:t>ם  </a:t>
            </a:r>
            <a:r>
              <a:rPr lang="en-US" sz="1880" dirty="0" smtClean="0"/>
              <a:t>broadcast receivers</a:t>
            </a:r>
            <a:r>
              <a:rPr lang="he-IL" sz="1880" dirty="0" smtClean="0"/>
              <a:t>. ניתן לשדר ממספר מרכיבים שונים (כמו  </a:t>
            </a:r>
            <a:r>
              <a:rPr lang="en-US" sz="1880" dirty="0" smtClean="0"/>
              <a:t>activity, service</a:t>
            </a:r>
            <a:r>
              <a:rPr lang="he-IL" sz="1880" dirty="0"/>
              <a:t> </a:t>
            </a:r>
            <a:r>
              <a:rPr lang="he-IL" sz="1880" dirty="0" smtClean="0"/>
              <a:t>ועוד). השידור מתבצע ע"י יצירת</a:t>
            </a:r>
            <a:r>
              <a:rPr lang="en-US" sz="1880" dirty="0"/>
              <a:t> </a:t>
            </a:r>
            <a:r>
              <a:rPr lang="en-US" sz="1880" dirty="0" smtClean="0"/>
              <a:t>implicit intent </a:t>
            </a:r>
            <a:r>
              <a:rPr lang="he-IL" sz="1880" dirty="0" smtClean="0"/>
              <a:t>עם </a:t>
            </a:r>
            <a:r>
              <a:rPr lang="en-US" sz="1880" dirty="0" smtClean="0"/>
              <a:t>intent filter</a:t>
            </a:r>
            <a:r>
              <a:rPr lang="he-IL" sz="1880" dirty="0" smtClean="0"/>
              <a:t>.</a:t>
            </a:r>
          </a:p>
          <a:p>
            <a:pPr marL="0" indent="0" algn="r" rtl="1">
              <a:buNone/>
            </a:pPr>
            <a:r>
              <a:rPr lang="he-IL" sz="1880" dirty="0" smtClean="0"/>
              <a:t>בניגוד ל </a:t>
            </a:r>
            <a:r>
              <a:rPr lang="en-US" sz="1880" dirty="0" smtClean="0"/>
              <a:t>explicit intent</a:t>
            </a:r>
            <a:r>
              <a:rPr lang="he-IL" sz="1880" dirty="0" smtClean="0"/>
              <a:t> שמקבל בדיוק את המחלקה </a:t>
            </a:r>
            <a:r>
              <a:rPr lang="he-IL" sz="1880" dirty="0" err="1" smtClean="0"/>
              <a:t>שרצוייה</a:t>
            </a:r>
            <a:r>
              <a:rPr lang="he-IL" sz="1880" dirty="0" smtClean="0"/>
              <a:t>, </a:t>
            </a:r>
            <a:r>
              <a:rPr lang="en-US" sz="1880" dirty="0" smtClean="0"/>
              <a:t>implicit intent</a:t>
            </a:r>
            <a:r>
              <a:rPr lang="he-IL" sz="1880" dirty="0" smtClean="0"/>
              <a:t> רק מקבל את סוג הפעולה שנרצה לבצע והמערכת כבר מתאימה לזה </a:t>
            </a:r>
            <a:r>
              <a:rPr lang="en-US" sz="1880" dirty="0" smtClean="0"/>
              <a:t>activity</a:t>
            </a:r>
            <a:r>
              <a:rPr lang="he-IL" sz="1880" dirty="0" smtClean="0"/>
              <a:t>. אם יש יותר מ</a:t>
            </a:r>
            <a:r>
              <a:rPr lang="en-US" sz="1880" dirty="0" smtClean="0"/>
              <a:t>activity</a:t>
            </a:r>
            <a:r>
              <a:rPr lang="he-IL" sz="1880" dirty="0" smtClean="0"/>
              <a:t> אחד מתאים, המערכת נותנת למשתמש לבחור בין כל האופציות. ה</a:t>
            </a:r>
            <a:r>
              <a:rPr lang="en-US" sz="1880" dirty="0" smtClean="0"/>
              <a:t>intent filter</a:t>
            </a:r>
            <a:r>
              <a:rPr lang="he-IL" sz="1880" dirty="0" smtClean="0"/>
              <a:t> זה החלק שמגדיר מי מתאים למה. נראה תכף בדוגמה. </a:t>
            </a:r>
          </a:p>
          <a:p>
            <a:pPr marL="0" indent="0" algn="r" rtl="1">
              <a:buNone/>
            </a:pPr>
            <a:r>
              <a:rPr lang="he-IL" sz="1880" dirty="0" smtClean="0"/>
              <a:t>לאחר שנוצר </a:t>
            </a:r>
            <a:r>
              <a:rPr lang="en-US" sz="1880" dirty="0" smtClean="0"/>
              <a:t>intent</a:t>
            </a:r>
            <a:r>
              <a:rPr lang="he-IL" sz="1880" dirty="0"/>
              <a:t> </a:t>
            </a:r>
            <a:r>
              <a:rPr lang="he-IL" sz="1880" dirty="0" smtClean="0"/>
              <a:t>מתאים השידור מתבצע ע"י קריאה ל</a:t>
            </a:r>
            <a:r>
              <a:rPr lang="en-US" sz="1880" dirty="0" err="1" smtClean="0"/>
              <a:t>sendBroadcast</a:t>
            </a:r>
            <a:r>
              <a:rPr lang="he-IL" sz="1880" dirty="0" smtClean="0"/>
              <a:t> מהמרכיב המשדר.</a:t>
            </a:r>
            <a:r>
              <a:rPr lang="en-US" sz="1880" dirty="0" smtClean="0"/>
              <a:t> </a:t>
            </a:r>
            <a:r>
              <a:rPr lang="he-IL" sz="1880" dirty="0" smtClean="0"/>
              <a:t>על מנת להקשיב לשידור צריך להגדיר </a:t>
            </a:r>
            <a:r>
              <a:rPr lang="en-US" sz="1880" dirty="0" smtClean="0"/>
              <a:t>broadcast receiver</a:t>
            </a:r>
            <a:r>
              <a:rPr lang="he-IL" sz="1880" dirty="0" smtClean="0"/>
              <a:t> ע"י ירושה ממחלקת </a:t>
            </a:r>
            <a:r>
              <a:rPr lang="en-US" sz="1880" dirty="0" err="1" smtClean="0"/>
              <a:t>BroadcastReceiver</a:t>
            </a:r>
            <a:r>
              <a:rPr lang="he-IL" sz="1880" dirty="0" smtClean="0"/>
              <a:t> ולהצהיר עליו ב</a:t>
            </a:r>
            <a:r>
              <a:rPr lang="en-US" sz="1880" dirty="0" smtClean="0"/>
              <a:t>manifest</a:t>
            </a:r>
            <a:r>
              <a:rPr lang="he-IL" sz="1880" dirty="0"/>
              <a:t> </a:t>
            </a:r>
            <a:r>
              <a:rPr lang="he-IL" sz="1880" dirty="0" smtClean="0"/>
              <a:t>ובנוסף</a:t>
            </a:r>
            <a:r>
              <a:rPr lang="en-US" sz="1880" dirty="0" smtClean="0"/>
              <a:t> </a:t>
            </a:r>
            <a:r>
              <a:rPr lang="he-IL" sz="1880" dirty="0" smtClean="0"/>
              <a:t> (בגרסאות מתקדמות יותר של אנדרואיד) לקרוא ל</a:t>
            </a:r>
            <a:r>
              <a:rPr lang="en-US" sz="1880" dirty="0" err="1" smtClean="0"/>
              <a:t>registerReceiver</a:t>
            </a:r>
            <a:r>
              <a:rPr lang="he-IL" sz="1880" dirty="0" smtClean="0"/>
              <a:t> עם מופיע של ה</a:t>
            </a:r>
            <a:r>
              <a:rPr lang="en-US" sz="1880" dirty="0" smtClean="0"/>
              <a:t>broadcast receiver </a:t>
            </a:r>
            <a:r>
              <a:rPr lang="he-IL" sz="1880" dirty="0" smtClean="0"/>
              <a:t> ו</a:t>
            </a:r>
            <a:r>
              <a:rPr lang="en-US" sz="1880" dirty="0" smtClean="0"/>
              <a:t>intent filter</a:t>
            </a:r>
            <a:r>
              <a:rPr lang="he-IL" sz="1880" dirty="0" smtClean="0"/>
              <a:t>. אם כבר אין צורך להקשיב לשידור ניתן לעשות </a:t>
            </a:r>
            <a:r>
              <a:rPr lang="en-US" sz="1880" dirty="0" err="1" smtClean="0"/>
              <a:t>unregisterReciever</a:t>
            </a:r>
            <a:r>
              <a:rPr lang="he-IL" sz="1880" dirty="0" smtClean="0"/>
              <a:t>.</a:t>
            </a:r>
          </a:p>
          <a:p>
            <a:pPr marL="0" indent="0" algn="r" rtl="1">
              <a:buNone/>
            </a:pPr>
            <a:r>
              <a:rPr lang="he-IL" sz="1880" dirty="0" smtClean="0"/>
              <a:t>תגובת ה</a:t>
            </a:r>
            <a:r>
              <a:rPr lang="en-US" sz="1880" dirty="0" smtClean="0"/>
              <a:t>receiver</a:t>
            </a:r>
            <a:r>
              <a:rPr lang="he-IL" sz="1880" dirty="0" smtClean="0"/>
              <a:t> יהיה מה שמוגדר במתודה</a:t>
            </a:r>
            <a:r>
              <a:rPr lang="en-US" sz="1880" dirty="0" smtClean="0"/>
              <a:t> </a:t>
            </a:r>
            <a:r>
              <a:rPr lang="en-US" sz="1880" dirty="0" err="1" smtClean="0"/>
              <a:t>onReceive</a:t>
            </a:r>
            <a:r>
              <a:rPr lang="en-US" sz="1880" dirty="0" smtClean="0"/>
              <a:t> </a:t>
            </a:r>
            <a:r>
              <a:rPr lang="he-IL" sz="1880" dirty="0" smtClean="0"/>
              <a:t>. נשים לב שמקבלים כפרמטר את ה</a:t>
            </a:r>
            <a:r>
              <a:rPr lang="en-US" sz="1880" dirty="0" smtClean="0"/>
              <a:t>intent </a:t>
            </a:r>
            <a:r>
              <a:rPr lang="he-IL" sz="1880" dirty="0" smtClean="0"/>
              <a:t> שיצר את השידור ואפשר לשאוב ממנו מידע מה</a:t>
            </a:r>
            <a:r>
              <a:rPr lang="en-US" sz="1880" dirty="0" smtClean="0"/>
              <a:t>extras</a:t>
            </a:r>
            <a:r>
              <a:rPr lang="he-IL" sz="1880" dirty="0" smtClean="0"/>
              <a:t>. מהרגע שהשידור מתקבל, יש ל</a:t>
            </a:r>
            <a:r>
              <a:rPr lang="en-US" sz="1880" dirty="0" smtClean="0"/>
              <a:t>receiver</a:t>
            </a:r>
            <a:r>
              <a:rPr lang="he-IL" sz="1880" dirty="0"/>
              <a:t> </a:t>
            </a:r>
            <a:r>
              <a:rPr lang="he-IL" sz="1880" dirty="0" smtClean="0"/>
              <a:t>עד 5 שניות לסיים את העבודה שלו, אך בזמן הזה ניתן להתחיל למשל </a:t>
            </a:r>
            <a:r>
              <a:rPr lang="en-US" sz="1880" dirty="0" smtClean="0"/>
              <a:t>service</a:t>
            </a:r>
            <a:r>
              <a:rPr lang="he-IL" sz="1880" dirty="0"/>
              <a:t> </a:t>
            </a:r>
            <a:r>
              <a:rPr lang="he-IL" sz="1880" dirty="0" smtClean="0"/>
              <a:t>או להקפיץ </a:t>
            </a:r>
            <a:r>
              <a:rPr lang="en-US" sz="1880" dirty="0" smtClean="0"/>
              <a:t>notification</a:t>
            </a:r>
            <a:r>
              <a:rPr lang="he-IL" sz="1880" dirty="0" smtClean="0"/>
              <a:t>.</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spTree>
    <p:extLst>
      <p:ext uri="{BB962C8B-B14F-4D97-AF65-F5344CB8AC3E}">
        <p14:creationId xmlns:p14="http://schemas.microsoft.com/office/powerpoint/2010/main" val="5996821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9095873" y="1102503"/>
            <a:ext cx="538936" cy="479057"/>
          </a:xfrm>
        </p:spPr>
        <p:txBody>
          <a:bodyPr>
            <a:noAutofit/>
          </a:bodyPr>
          <a:lstStyle/>
          <a:p>
            <a:pPr marL="0" indent="0" algn="r" rtl="1">
              <a:buNone/>
            </a:pPr>
            <a:r>
              <a:rPr lang="en-US" sz="2000" smtClean="0"/>
              <a:t>j</a:t>
            </a:r>
            <a:endParaRPr lang="he-IL" sz="20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43" y="1780673"/>
            <a:ext cx="4335636" cy="31522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43" y="5012156"/>
            <a:ext cx="4335636" cy="16552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123" y="2069780"/>
            <a:ext cx="4924637" cy="4273268"/>
          </a:xfrm>
          <a:prstGeom prst="rect">
            <a:avLst/>
          </a:prstGeom>
        </p:spPr>
      </p:pic>
      <p:sp>
        <p:nvSpPr>
          <p:cNvPr id="8" name="Rectangle 7"/>
          <p:cNvSpPr/>
          <p:nvPr/>
        </p:nvSpPr>
        <p:spPr>
          <a:xfrm>
            <a:off x="900836" y="3917482"/>
            <a:ext cx="3603243" cy="635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7895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70000" lnSpcReduction="20000"/>
          </a:bodyPr>
          <a:lstStyle/>
          <a:p>
            <a:pPr marL="0" indent="0" algn="r" defTabSz="1219170" rtl="1" eaLnBrk="1" latinLnBrk="0" hangingPunct="1">
              <a:spcBef>
                <a:spcPct val="20000"/>
              </a:spcBef>
              <a:buFont typeface="Arial" pitchFamily="34" charset="0"/>
              <a:buNone/>
            </a:pPr>
            <a:r>
              <a:rPr lang="en-US" dirty="0" smtClean="0"/>
              <a:t>Content Provider</a:t>
            </a:r>
            <a:r>
              <a:rPr lang="he-IL" dirty="0" smtClean="0"/>
              <a:t> </a:t>
            </a:r>
            <a:r>
              <a:rPr lang="mr-IN" dirty="0" smtClean="0"/>
              <a:t>–</a:t>
            </a:r>
            <a:r>
              <a:rPr lang="he-IL" dirty="0" smtClean="0"/>
              <a:t> דרך לשיתוף מידע בין אפליקציות שונות. אם נחזור לדוגמה של שמירת אנשי קשר, אם היינו בכל זאת רוצים לשמור אותם בעצמינו </a:t>
            </a:r>
            <a:r>
              <a:rPr lang="he-IL" dirty="0" err="1" smtClean="0"/>
              <a:t>באפליקצייה</a:t>
            </a:r>
            <a:r>
              <a:rPr lang="he-IL" dirty="0" smtClean="0"/>
              <a:t> ללא צורך להפעיל </a:t>
            </a:r>
            <a:r>
              <a:rPr lang="he-IL" dirty="0" err="1" smtClean="0"/>
              <a:t>אפליקצייה</a:t>
            </a:r>
            <a:r>
              <a:rPr lang="he-IL" dirty="0" smtClean="0"/>
              <a:t> אחרת, היינו יכולים ע"י ב</a:t>
            </a:r>
            <a:r>
              <a:rPr lang="en-US" dirty="0" smtClean="0"/>
              <a:t>content resolver</a:t>
            </a:r>
            <a:r>
              <a:rPr lang="he-IL" dirty="0" smtClean="0"/>
              <a:t> (הצד השני של ה </a:t>
            </a:r>
            <a:r>
              <a:rPr lang="en-US" dirty="0" smtClean="0"/>
              <a:t>content provider</a:t>
            </a:r>
            <a:r>
              <a:rPr lang="he-IL" dirty="0" smtClean="0"/>
              <a:t>). </a:t>
            </a:r>
          </a:p>
          <a:p>
            <a:pPr marL="0" indent="0" algn="r" defTabSz="1219170" rtl="1" eaLnBrk="1" latinLnBrk="0" hangingPunct="1">
              <a:spcBef>
                <a:spcPct val="20000"/>
              </a:spcBef>
              <a:buFont typeface="Arial" pitchFamily="34" charset="0"/>
              <a:buNone/>
            </a:pPr>
            <a:r>
              <a:rPr lang="en-US" dirty="0" smtClean="0"/>
              <a:t>Content Resolvers</a:t>
            </a:r>
            <a:r>
              <a:rPr lang="he-IL" dirty="0" smtClean="0"/>
              <a:t> שומרים מידע במסדי נתונים של </a:t>
            </a:r>
            <a:r>
              <a:rPr lang="en-US" dirty="0" smtClean="0"/>
              <a:t>SQLite</a:t>
            </a:r>
            <a:r>
              <a:rPr lang="he-IL" dirty="0" smtClean="0"/>
              <a:t> הנשמרות תחת </a:t>
            </a:r>
            <a:r>
              <a:rPr lang="en-US" dirty="0" smtClean="0"/>
              <a:t>URI</a:t>
            </a:r>
            <a:r>
              <a:rPr lang="he-IL" dirty="0" smtClean="0"/>
              <a:t> (</a:t>
            </a:r>
            <a:r>
              <a:rPr lang="en-US" dirty="0" smtClean="0"/>
              <a:t>universal resource identifier</a:t>
            </a:r>
            <a:r>
              <a:rPr lang="he-IL" dirty="0" smtClean="0"/>
              <a:t>) ספציפי. זה </a:t>
            </a:r>
            <a:r>
              <a:rPr lang="he-IL" dirty="0" err="1" smtClean="0"/>
              <a:t>נפצות</a:t>
            </a:r>
            <a:r>
              <a:rPr lang="he-IL" dirty="0" smtClean="0"/>
              <a:t> בצורה מיוחדת עם אפליקציות שמתעסקות במדיה. למשל גישה לשירים השמורים במכשיר. יש את המידע שלהם שמור בטבלה תחת URI שאפליקציות אחרות יכולות לגשת אליהם כמו אפליקציית שעון מעורר שמשתמש בשירים בטלפון. </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Content Provider</a:t>
            </a:r>
          </a:p>
        </p:txBody>
      </p:sp>
    </p:spTree>
    <p:extLst>
      <p:ext uri="{BB962C8B-B14F-4D97-AF65-F5344CB8AC3E}">
        <p14:creationId xmlns:p14="http://schemas.microsoft.com/office/powerpoint/2010/main" val="9647919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dirty="0" smtClean="0"/>
              <a:t>מקורות ידע</a:t>
            </a:r>
            <a:endParaRPr lang="en-US" dirty="0"/>
          </a:p>
        </p:txBody>
      </p:sp>
      <p:sp>
        <p:nvSpPr>
          <p:cNvPr id="3" name="Content Placeholder 2"/>
          <p:cNvSpPr>
            <a:spLocks noGrp="1"/>
          </p:cNvSpPr>
          <p:nvPr>
            <p:ph idx="1"/>
          </p:nvPr>
        </p:nvSpPr>
        <p:spPr>
          <a:xfrm>
            <a:off x="598621" y="1515769"/>
            <a:ext cx="7940660" cy="4426840"/>
          </a:xfrm>
        </p:spPr>
        <p:txBody>
          <a:bodyPr>
            <a:normAutofit/>
          </a:bodyPr>
          <a:lstStyle/>
          <a:p>
            <a:pPr algn="r" rtl="1"/>
            <a:r>
              <a:rPr lang="en-US" dirty="0">
                <a:hlinkClick r:id="rId2"/>
              </a:rPr>
              <a:t>https://developer.android.com</a:t>
            </a:r>
            <a:r>
              <a:rPr lang="en-US" dirty="0" smtClean="0">
                <a:hlinkClick r:id="rId2"/>
              </a:rPr>
              <a:t>/</a:t>
            </a:r>
            <a:endParaRPr lang="en-US" dirty="0" smtClean="0"/>
          </a:p>
          <a:p>
            <a:pPr algn="r" rtl="1"/>
            <a:r>
              <a:rPr lang="en-US" dirty="0"/>
              <a:t>Android Studio 4.1 Development Essentials - Java </a:t>
            </a:r>
            <a:r>
              <a:rPr lang="en-US" dirty="0" smtClean="0"/>
              <a:t>Edition</a:t>
            </a:r>
          </a:p>
          <a:p>
            <a:pPr algn="r" rtl="1"/>
            <a:endParaRPr lang="he-IL" dirty="0" smtClean="0"/>
          </a:p>
        </p:txBody>
      </p:sp>
    </p:spTree>
    <p:extLst>
      <p:ext uri="{BB962C8B-B14F-4D97-AF65-F5344CB8AC3E}">
        <p14:creationId xmlns:p14="http://schemas.microsoft.com/office/powerpoint/2010/main" val="164057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5507</TotalTime>
  <Words>5948</Words>
  <Application>Microsoft Office PowerPoint</Application>
  <PresentationFormat>Widescreen</PresentationFormat>
  <Paragraphs>363</Paragraphs>
  <Slides>55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Mangal</vt:lpstr>
      <vt:lpstr>Arial</vt:lpstr>
      <vt:lpstr>Calibri</vt:lpstr>
      <vt:lpstr>Times New Roman</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מקורות ידע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Yoni</cp:lastModifiedBy>
  <cp:revision>222</cp:revision>
  <dcterms:created xsi:type="dcterms:W3CDTF">2021-05-07T00:22:26Z</dcterms:created>
  <dcterms:modified xsi:type="dcterms:W3CDTF">2021-05-25T06:23:42Z</dcterms:modified>
</cp:coreProperties>
</file>